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87"/>
  </p:notesMasterIdLst>
  <p:handoutMasterIdLst>
    <p:handoutMasterId r:id="rId88"/>
  </p:handoutMasterIdLst>
  <p:sldIdLst>
    <p:sldId id="259" r:id="rId3"/>
    <p:sldId id="334" r:id="rId4"/>
    <p:sldId id="270" r:id="rId5"/>
    <p:sldId id="271" r:id="rId6"/>
    <p:sldId id="272" r:id="rId7"/>
    <p:sldId id="302" r:id="rId8"/>
    <p:sldId id="303" r:id="rId9"/>
    <p:sldId id="304" r:id="rId10"/>
    <p:sldId id="276" r:id="rId11"/>
    <p:sldId id="275" r:id="rId12"/>
    <p:sldId id="305" r:id="rId13"/>
    <p:sldId id="306" r:id="rId14"/>
    <p:sldId id="339" r:id="rId15"/>
    <p:sldId id="307" r:id="rId16"/>
    <p:sldId id="340" r:id="rId17"/>
    <p:sldId id="312" r:id="rId18"/>
    <p:sldId id="278" r:id="rId19"/>
    <p:sldId id="348" r:id="rId20"/>
    <p:sldId id="349" r:id="rId21"/>
    <p:sldId id="350" r:id="rId22"/>
    <p:sldId id="376" r:id="rId23"/>
    <p:sldId id="341" r:id="rId24"/>
    <p:sldId id="342" r:id="rId25"/>
    <p:sldId id="343" r:id="rId26"/>
    <p:sldId id="344" r:id="rId27"/>
    <p:sldId id="345" r:id="rId28"/>
    <p:sldId id="346" r:id="rId29"/>
    <p:sldId id="354" r:id="rId30"/>
    <p:sldId id="318" r:id="rId31"/>
    <p:sldId id="347" r:id="rId32"/>
    <p:sldId id="351" r:id="rId33"/>
    <p:sldId id="352" r:id="rId34"/>
    <p:sldId id="353" r:id="rId35"/>
    <p:sldId id="356" r:id="rId36"/>
    <p:sldId id="283" r:id="rId37"/>
    <p:sldId id="357" r:id="rId38"/>
    <p:sldId id="365" r:id="rId39"/>
    <p:sldId id="367" r:id="rId40"/>
    <p:sldId id="358" r:id="rId41"/>
    <p:sldId id="359" r:id="rId42"/>
    <p:sldId id="366" r:id="rId43"/>
    <p:sldId id="368" r:id="rId44"/>
    <p:sldId id="364" r:id="rId45"/>
    <p:sldId id="361" r:id="rId46"/>
    <p:sldId id="362" r:id="rId47"/>
    <p:sldId id="363" r:id="rId48"/>
    <p:sldId id="369" r:id="rId49"/>
    <p:sldId id="323" r:id="rId50"/>
    <p:sldId id="373" r:id="rId51"/>
    <p:sldId id="370" r:id="rId52"/>
    <p:sldId id="375" r:id="rId53"/>
    <p:sldId id="290" r:id="rId54"/>
    <p:sldId id="291" r:id="rId55"/>
    <p:sldId id="374" r:id="rId56"/>
    <p:sldId id="378" r:id="rId57"/>
    <p:sldId id="379" r:id="rId58"/>
    <p:sldId id="380" r:id="rId59"/>
    <p:sldId id="381" r:id="rId60"/>
    <p:sldId id="382" r:id="rId61"/>
    <p:sldId id="294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2" r:id="rId70"/>
    <p:sldId id="390" r:id="rId71"/>
    <p:sldId id="391" r:id="rId72"/>
    <p:sldId id="329" r:id="rId73"/>
    <p:sldId id="299" r:id="rId74"/>
    <p:sldId id="330" r:id="rId75"/>
    <p:sldId id="331" r:id="rId76"/>
    <p:sldId id="393" r:id="rId77"/>
    <p:sldId id="332" r:id="rId78"/>
    <p:sldId id="394" r:id="rId79"/>
    <p:sldId id="301" r:id="rId80"/>
    <p:sldId id="395" r:id="rId81"/>
    <p:sldId id="397" r:id="rId82"/>
    <p:sldId id="333" r:id="rId83"/>
    <p:sldId id="400" r:id="rId84"/>
    <p:sldId id="313" r:id="rId85"/>
    <p:sldId id="399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CAE70C-87D0-C04C-8C12-95AB0204CABD}">
          <p14:sldIdLst>
            <p14:sldId id="259"/>
          </p14:sldIdLst>
        </p14:section>
        <p14:section name="Qualification Summary" id="{9EC0F397-1416-3940-801D-98ADFD6B7992}">
          <p14:sldIdLst>
            <p14:sldId id="334"/>
          </p14:sldIdLst>
        </p14:section>
        <p14:section name="Problem Definition" id="{BE549C7A-08AD-F945-8547-03576D71517D}">
          <p14:sldIdLst>
            <p14:sldId id="270"/>
            <p14:sldId id="271"/>
            <p14:sldId id="272"/>
            <p14:sldId id="302"/>
            <p14:sldId id="303"/>
            <p14:sldId id="304"/>
          </p14:sldIdLst>
        </p14:section>
        <p14:section name="Literature Studies" id="{CC6AE1C5-D3C6-B94E-B574-1B93BF786EC1}">
          <p14:sldIdLst>
            <p14:sldId id="276"/>
            <p14:sldId id="275"/>
            <p14:sldId id="305"/>
            <p14:sldId id="306"/>
            <p14:sldId id="339"/>
            <p14:sldId id="307"/>
            <p14:sldId id="340"/>
            <p14:sldId id="312"/>
            <p14:sldId id="278"/>
          </p14:sldIdLst>
        </p14:section>
        <p14:section name="Research Contributions" id="{108AED99-4FE5-7B48-B679-4BA2F2904056}">
          <p14:sldIdLst>
            <p14:sldId id="348"/>
            <p14:sldId id="349"/>
          </p14:sldIdLst>
        </p14:section>
        <p14:section name="VDSH" id="{B7638CE0-CA44-4645-B565-8C69159A8CCF}">
          <p14:sldIdLst>
            <p14:sldId id="350"/>
            <p14:sldId id="376"/>
            <p14:sldId id="341"/>
            <p14:sldId id="342"/>
            <p14:sldId id="343"/>
            <p14:sldId id="344"/>
            <p14:sldId id="345"/>
            <p14:sldId id="346"/>
            <p14:sldId id="354"/>
            <p14:sldId id="318"/>
            <p14:sldId id="347"/>
            <p14:sldId id="351"/>
            <p14:sldId id="352"/>
            <p14:sldId id="353"/>
            <p14:sldId id="356"/>
            <p14:sldId id="283"/>
            <p14:sldId id="357"/>
            <p14:sldId id="365"/>
            <p14:sldId id="367"/>
            <p14:sldId id="358"/>
            <p14:sldId id="359"/>
            <p14:sldId id="366"/>
            <p14:sldId id="368"/>
            <p14:sldId id="364"/>
            <p14:sldId id="361"/>
            <p14:sldId id="362"/>
            <p14:sldId id="363"/>
            <p14:sldId id="369"/>
            <p14:sldId id="323"/>
            <p14:sldId id="373"/>
            <p14:sldId id="370"/>
            <p14:sldId id="375"/>
            <p14:sldId id="290"/>
            <p14:sldId id="291"/>
            <p14:sldId id="374"/>
            <p14:sldId id="378"/>
            <p14:sldId id="379"/>
            <p14:sldId id="380"/>
            <p14:sldId id="381"/>
            <p14:sldId id="382"/>
            <p14:sldId id="294"/>
            <p14:sldId id="383"/>
            <p14:sldId id="384"/>
            <p14:sldId id="385"/>
            <p14:sldId id="386"/>
            <p14:sldId id="387"/>
            <p14:sldId id="388"/>
            <p14:sldId id="389"/>
            <p14:sldId id="392"/>
            <p14:sldId id="390"/>
            <p14:sldId id="391"/>
            <p14:sldId id="329"/>
            <p14:sldId id="299"/>
            <p14:sldId id="330"/>
            <p14:sldId id="331"/>
            <p14:sldId id="393"/>
            <p14:sldId id="332"/>
            <p14:sldId id="394"/>
            <p14:sldId id="301"/>
            <p14:sldId id="395"/>
            <p14:sldId id="397"/>
            <p14:sldId id="333"/>
            <p14:sldId id="400"/>
            <p14:sldId id="313"/>
            <p14:sldId id="3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thee Chaidaroon" initials="SC" lastIdx="1" clrIdx="0">
    <p:extLst>
      <p:ext uri="{19B8F6BF-5375-455C-9EA6-DF929625EA0E}">
        <p15:presenceInfo xmlns:p15="http://schemas.microsoft.com/office/powerpoint/2012/main" userId="S::s0c03mw@homeoffice.wal-mart.com::59dd3de1-c532-4073-8575-20fe4e3d67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5EDE4-768F-2F4E-862E-45C23493605F}" v="596" dt="2020-03-03T08:53:41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/>
    <p:restoredTop sz="86327"/>
  </p:normalViewPr>
  <p:slideViewPr>
    <p:cSldViewPr snapToGrid="0" snapToObjects="1">
      <p:cViewPr varScale="1">
        <p:scale>
          <a:sx n="110" d="100"/>
          <a:sy n="110" d="100"/>
        </p:scale>
        <p:origin x="9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1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commentAuthors" Target="comment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3T16:36:55.16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162DAB-D8FF-3148-8CB0-D38DC21D7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76939-B86A-894E-A613-A4B0C8D249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AD75-3BA5-BD4D-B5BD-084B46029DD5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9CCE7-12C5-A64A-8C9E-2C06ABE5E7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5D83E-28CA-2541-A76A-14F30BE154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225D-AC99-D543-B9FC-EA1C94BD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3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8D071-DBEB-0A45-A29C-0E76F6B5CF4D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8A4D-DFE5-CD42-8517-AAB54406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3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convince people to the contributions</a:t>
            </a:r>
          </a:p>
          <a:p>
            <a:r>
              <a:rPr lang="en-US" dirty="0"/>
              <a:t>What is new in the works</a:t>
            </a:r>
          </a:p>
          <a:p>
            <a:r>
              <a:rPr lang="en-US" dirty="0"/>
              <a:t>Show the connection of different models</a:t>
            </a:r>
          </a:p>
          <a:p>
            <a:r>
              <a:rPr lang="en-US" dirty="0"/>
              <a:t>Add the connection of the </a:t>
            </a:r>
            <a:r>
              <a:rPr lang="en-US" dirty="0" err="1"/>
              <a:t>lowerbound</a:t>
            </a:r>
            <a:endParaRPr lang="en-US" dirty="0"/>
          </a:p>
          <a:p>
            <a:r>
              <a:rPr lang="en-US" dirty="0"/>
              <a:t>- log data likelihood</a:t>
            </a:r>
          </a:p>
          <a:p>
            <a:r>
              <a:rPr lang="en-US" dirty="0"/>
              <a:t>- variational </a:t>
            </a:r>
            <a:r>
              <a:rPr lang="en-US" dirty="0" err="1"/>
              <a:t>lowerbound</a:t>
            </a:r>
            <a:endParaRPr lang="en-US" dirty="0"/>
          </a:p>
          <a:p>
            <a:r>
              <a:rPr lang="en-US" dirty="0"/>
              <a:t>- neural nets</a:t>
            </a:r>
          </a:p>
          <a:p>
            <a:endParaRPr lang="en-US" dirty="0"/>
          </a:p>
          <a:p>
            <a:r>
              <a:rPr lang="en-US" dirty="0"/>
              <a:t>transition of different models:</a:t>
            </a:r>
          </a:p>
          <a:p>
            <a:r>
              <a:rPr lang="en-US" dirty="0"/>
              <a:t>- relationship among different models</a:t>
            </a:r>
          </a:p>
          <a:p>
            <a:r>
              <a:rPr lang="en-US" dirty="0"/>
              <a:t>- focus the high-level stories</a:t>
            </a:r>
          </a:p>
          <a:p>
            <a:r>
              <a:rPr lang="en-US" dirty="0"/>
              <a:t>- ensure people understand the contributions.</a:t>
            </a:r>
          </a:p>
          <a:p>
            <a:endParaRPr lang="en-US" dirty="0"/>
          </a:p>
          <a:p>
            <a:r>
              <a:rPr lang="en-US" dirty="0"/>
              <a:t>focus on the contributions and novelty of the works</a:t>
            </a:r>
          </a:p>
          <a:p>
            <a:r>
              <a:rPr lang="en-US" dirty="0"/>
              <a:t>- missing the summary before talking about the future directions</a:t>
            </a:r>
          </a:p>
          <a:p>
            <a:r>
              <a:rPr lang="en-US" dirty="0"/>
              <a:t>- show the list of my own publications</a:t>
            </a:r>
          </a:p>
          <a:p>
            <a:r>
              <a:rPr lang="en-US" dirty="0"/>
              <a:t>- put a thank you slide</a:t>
            </a:r>
          </a:p>
          <a:p>
            <a:r>
              <a:rPr lang="en-US" dirty="0"/>
              <a:t>- make sure some figures are large</a:t>
            </a:r>
          </a:p>
          <a:p>
            <a:r>
              <a:rPr lang="en-US" dirty="0"/>
              <a:t>- put the page number on each slide</a:t>
            </a:r>
          </a:p>
          <a:p>
            <a:endParaRPr lang="en-US" dirty="0"/>
          </a:p>
          <a:p>
            <a:r>
              <a:rPr lang="en-US" dirty="0"/>
              <a:t>try to face the audiences</a:t>
            </a:r>
          </a:p>
          <a:p>
            <a:r>
              <a:rPr lang="en-US" dirty="0"/>
              <a:t>- try to convince that I deserve </a:t>
            </a:r>
            <a:r>
              <a:rPr lang="en-US" dirty="0" err="1"/>
              <a:t>Phd</a:t>
            </a:r>
            <a:r>
              <a:rPr lang="en-US" dirty="0"/>
              <a:t> degree. </a:t>
            </a:r>
          </a:p>
          <a:p>
            <a:endParaRPr lang="en-US" dirty="0"/>
          </a:p>
          <a:p>
            <a:r>
              <a:rPr lang="en-US" dirty="0"/>
              <a:t>try to screenshot only the equation.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explain the problem and its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performing text similarity search for big data is challenging</a:t>
            </a:r>
          </a:p>
          <a:p>
            <a:r>
              <a:rPr lang="en-US" dirty="0"/>
              <a:t> - As the size of the text corpus increases, we want text similarity search solution that needs less computational power and less storage.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3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3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8A4D-DFE5-CD42-8517-AAB54406A4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D5B4C3-9B00-474A-97E8-C13B4A35C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1831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22AE50-6F90-E24E-B822-6568D311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2145"/>
            <a:ext cx="9144000" cy="1144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2EB50-2D06-0F47-91A8-A0077BC58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8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3A92E6-32C2-FB44-B5B2-762BF2663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5342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849984-83FA-4B45-A602-6A412FE0C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99200"/>
            <a:ext cx="3873500" cy="355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6088-92BE-7449-8B28-318FAB3F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4138612" cy="14299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2DAB-D135-604C-8CA5-59E8EBB1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E57F-E4E9-7543-83FD-1DD747CA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1750"/>
            <a:ext cx="4138612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940D73-0AAB-1944-9712-6637A75B1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324600"/>
            <a:ext cx="3873500" cy="3302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1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C89-5587-0348-8D17-7C08B2EA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1" y="956440"/>
            <a:ext cx="4011228" cy="11666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1D3EC-E376-5D4E-835F-620AC359D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167" y="956441"/>
            <a:ext cx="6172200" cy="5323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5B150-6498-3B43-813F-7D37535F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5420" y="2291254"/>
            <a:ext cx="4011229" cy="3988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1420AC-1CC6-B24D-864B-D3A8C0514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80150"/>
            <a:ext cx="3873500" cy="37465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7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F930-5302-8041-8D70-01651E157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1351721"/>
            <a:ext cx="10555357" cy="231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F13BE-DC53-5D42-92BC-B1405D01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217" y="4228203"/>
            <a:ext cx="10555357" cy="1377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8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07BF-1F09-3444-AFBA-78A9352F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38948"/>
            <a:ext cx="10515600" cy="24646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51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A9E0-FD26-B94E-9B92-E4BB7FDA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2F48-A24B-4049-960D-8B798AEF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10417284" cy="3805364"/>
          </a:xfrm>
        </p:spPr>
        <p:txBody>
          <a:bodyPr/>
          <a:lstStyle>
            <a:lvl1pPr>
              <a:buClr>
                <a:srgbClr val="B30738"/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4C7CA-926E-AD42-9C16-D63E0CBCB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54750"/>
            <a:ext cx="3873500" cy="40005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7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5421C-28F7-134B-8F0E-FE7D28044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07617" y="1170297"/>
            <a:ext cx="2316923" cy="2158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1170297"/>
            <a:ext cx="10379765" cy="4683851"/>
          </a:xfrm>
        </p:spPr>
        <p:txBody>
          <a:bodyPr>
            <a:normAutofit/>
          </a:bodyPr>
          <a:lstStyle>
            <a:lvl1pPr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3C62840-6E05-504B-B2F6-709D240E6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0691-0E51-0642-89F8-2E84D8B8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4316-63BB-3446-BDDD-074CD247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77103"/>
            <a:ext cx="10515600" cy="14125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D355E-B4A2-6F4F-B305-737A32A3A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12F8-AE85-BC4D-8ACE-BD36C704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9A7C-E733-9C48-89C3-E8646610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516" y="2438399"/>
            <a:ext cx="5083284" cy="382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53515-618E-BC46-A98D-B716B4327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8399"/>
            <a:ext cx="5181600" cy="382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872C4E-C1EA-6E4F-ACE3-4DD19FF177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EAC0-550E-1740-BE53-8E9F0A3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0" y="882869"/>
            <a:ext cx="10419967" cy="807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707B4-CFB5-CF4A-9970-F7B61DEC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421" y="1839309"/>
            <a:ext cx="5062154" cy="665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A7258-4408-8940-BE1F-BB96B827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421" y="2653695"/>
            <a:ext cx="5062154" cy="360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E6BE5-8409-9441-A406-BB5D9E6F9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9309"/>
            <a:ext cx="5183188" cy="6657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EBE53-5EFB-6744-957B-B93F2D10C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3695"/>
            <a:ext cx="5183188" cy="3607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A5D7E1-E327-DF48-B848-9BDF99F87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1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10417284" cy="1144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651EA50-74CA-AA48-8D7F-2B85A97EE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1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5973418"/>
            <a:ext cx="6467584" cy="5751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F1C41BA-7C2D-F548-A588-7F002DC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4867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C4C19D-273F-DD4F-AB1E-92F31DD503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5973418"/>
            <a:ext cx="6524734" cy="5751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F1C41BA-7C2D-F548-A588-7F002DC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4867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9A9976-053D-644A-ACDD-10A8928C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8DCC4-D98B-2742-9141-E813C534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10417284" cy="1144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1E8D8-70CD-BF4D-805E-3BA2B3E84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516" y="2449386"/>
            <a:ext cx="10417284" cy="383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D0265-AE87-AC4A-BBB3-EF8B93299236}"/>
              </a:ext>
            </a:extLst>
          </p:cNvPr>
          <p:cNvCxnSpPr>
            <a:cxnSpLocks/>
          </p:cNvCxnSpPr>
          <p:nvPr userDrawn="1"/>
        </p:nvCxnSpPr>
        <p:spPr>
          <a:xfrm>
            <a:off x="936516" y="730089"/>
            <a:ext cx="112554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6507F-9FCF-7C40-9CCC-8081F5D27F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50924" y="471954"/>
            <a:ext cx="3880944" cy="1601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15C687-9087-C947-AB5A-223EF7DA7E9A}"/>
              </a:ext>
            </a:extLst>
          </p:cNvPr>
          <p:cNvCxnSpPr>
            <a:cxnSpLocks/>
          </p:cNvCxnSpPr>
          <p:nvPr userDrawn="1"/>
        </p:nvCxnSpPr>
        <p:spPr>
          <a:xfrm>
            <a:off x="936516" y="388502"/>
            <a:ext cx="112554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AF69D0A-C2A3-A54B-87B3-155829A53D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2474" y="160495"/>
            <a:ext cx="804042" cy="80404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A6E712-938E-934E-86D2-CF80E3166B5B}"/>
              </a:ext>
            </a:extLst>
          </p:cNvPr>
          <p:cNvCxnSpPr>
            <a:cxnSpLocks/>
          </p:cNvCxnSpPr>
          <p:nvPr userDrawn="1"/>
        </p:nvCxnSpPr>
        <p:spPr>
          <a:xfrm>
            <a:off x="936516" y="6652668"/>
            <a:ext cx="1041728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52" r:id="rId5"/>
    <p:sldLayoutId id="2147483653" r:id="rId6"/>
    <p:sldLayoutId id="2147483654" r:id="rId7"/>
    <p:sldLayoutId id="2147483667" r:id="rId8"/>
    <p:sldLayoutId id="2147483668" r:id="rId9"/>
    <p:sldLayoutId id="2147483655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30738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3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F7EA9-7F89-AB44-B414-A35A39B8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015"/>
            <a:ext cx="10515600" cy="64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578A8-B26A-4945-96B6-DF5E5BC7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7162"/>
            <a:ext cx="10515600" cy="324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err="1"/>
              <a:t>Secod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4CFB0A-34C6-5D42-83C5-6E58C3499080}"/>
              </a:ext>
            </a:extLst>
          </p:cNvPr>
          <p:cNvCxnSpPr>
            <a:cxnSpLocks/>
          </p:cNvCxnSpPr>
          <p:nvPr userDrawn="1"/>
        </p:nvCxnSpPr>
        <p:spPr>
          <a:xfrm>
            <a:off x="956394" y="730089"/>
            <a:ext cx="11255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06B758-975E-984A-8DF2-F551E50A3FBA}"/>
              </a:ext>
            </a:extLst>
          </p:cNvPr>
          <p:cNvCxnSpPr>
            <a:cxnSpLocks/>
          </p:cNvCxnSpPr>
          <p:nvPr userDrawn="1"/>
        </p:nvCxnSpPr>
        <p:spPr>
          <a:xfrm>
            <a:off x="956394" y="388502"/>
            <a:ext cx="11255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BDF38-9EC5-8347-AE99-4FA5381A78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0924" y="472981"/>
            <a:ext cx="3880944" cy="172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5D1952-D4DE-0B48-9AEC-F81A6CB6ED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2474" y="157274"/>
            <a:ext cx="804042" cy="8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8/11/25/business/china-artificial-intelligence-labeling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F3DE3F-7502-904F-9BAB-B1F5DEA2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6" y="3057026"/>
            <a:ext cx="9144000" cy="23785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Suthee</a:t>
            </a:r>
            <a:r>
              <a:rPr lang="en-US" dirty="0"/>
              <a:t> </a:t>
            </a:r>
            <a:r>
              <a:rPr lang="en-US" dirty="0" err="1"/>
              <a:t>Chaidaroon</a:t>
            </a:r>
            <a:endParaRPr lang="en-US" dirty="0"/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PhD Candidate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March 3, 2020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Dissertation Advisor: Professor Yi Fang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Dissertation Committees: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Professor Tokunbo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Ogunfumi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Silvia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Figueria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Yuhong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Liu, Ying Liu</a:t>
            </a:r>
          </a:p>
          <a:p>
            <a:pPr algn="ctr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18BAB-0338-734A-B1E8-2463F3B2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1664397"/>
            <a:ext cx="10296939" cy="1144151"/>
          </a:xfrm>
        </p:spPr>
        <p:txBody>
          <a:bodyPr/>
          <a:lstStyle/>
          <a:p>
            <a:pPr algn="ctr"/>
            <a:r>
              <a:rPr lang="en-US" dirty="0"/>
              <a:t>Deep Generative Models </a:t>
            </a:r>
            <a:br>
              <a:rPr lang="en-US" dirty="0"/>
            </a:br>
            <a:r>
              <a:rPr lang="en-US" dirty="0"/>
              <a:t>for Semantic Text Hashing</a:t>
            </a:r>
          </a:p>
        </p:txBody>
      </p:sp>
    </p:spTree>
    <p:extLst>
      <p:ext uri="{BB962C8B-B14F-4D97-AF65-F5344CB8AC3E}">
        <p14:creationId xmlns:p14="http://schemas.microsoft.com/office/powerpoint/2010/main" val="394516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E1C-8723-2C4E-AC34-7E5C81A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7A53-04E7-8E49-A877-F5B5EE7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Partition Methods </a:t>
            </a:r>
          </a:p>
          <a:p>
            <a:pPr lvl="1"/>
            <a:r>
              <a:rPr lang="en-US" dirty="0"/>
              <a:t>PCA, LSH, </a:t>
            </a:r>
            <a:r>
              <a:rPr lang="en-US" dirty="0" err="1"/>
              <a:t>SpH</a:t>
            </a:r>
            <a:r>
              <a:rPr lang="en-US" dirty="0"/>
              <a:t>, STH</a:t>
            </a:r>
          </a:p>
          <a:p>
            <a:r>
              <a:rPr lang="en-US" dirty="0"/>
              <a:t>Topic Model </a:t>
            </a:r>
          </a:p>
          <a:p>
            <a:pPr lvl="1"/>
            <a:r>
              <a:rPr lang="en-US" dirty="0"/>
              <a:t>LSI, PLSA, LDA</a:t>
            </a:r>
          </a:p>
          <a:p>
            <a:r>
              <a:rPr lang="en-US" dirty="0"/>
              <a:t>Deep Learning as representation learning</a:t>
            </a:r>
          </a:p>
          <a:p>
            <a:pPr lvl="1"/>
            <a:r>
              <a:rPr lang="en-US" dirty="0"/>
              <a:t>Supervised learning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3073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D58C-5AD1-3D4E-874C-494D7242E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0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2E3D-8143-2248-80C8-BFEB7FFC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C043-181E-294B-96F5-9645138B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83168"/>
            <a:ext cx="4017449" cy="3418979"/>
          </a:xfrm>
        </p:spPr>
        <p:txBody>
          <a:bodyPr/>
          <a:lstStyle/>
          <a:p>
            <a:r>
              <a:rPr lang="en-US" dirty="0"/>
              <a:t>PCA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F0C836-F7D4-4340-A3F9-0BBAA663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2" y="2684399"/>
            <a:ext cx="4699000" cy="3200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84668F-E337-5F47-B555-18A4B0B8CD68}"/>
              </a:ext>
            </a:extLst>
          </p:cNvPr>
          <p:cNvSpPr txBox="1">
            <a:spLocks/>
          </p:cNvSpPr>
          <p:nvPr/>
        </p:nvSpPr>
        <p:spPr>
          <a:xfrm>
            <a:off x="6413271" y="2183167"/>
            <a:ext cx="4017449" cy="3418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LSH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736800-28DA-4A49-BEFA-8C6AEFDF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58" y="2684399"/>
            <a:ext cx="4699000" cy="3200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72CDE5-8026-F24F-8095-FDB813719936}"/>
              </a:ext>
            </a:extLst>
          </p:cNvPr>
          <p:cNvCxnSpPr>
            <a:cxnSpLocks/>
          </p:cNvCxnSpPr>
          <p:nvPr/>
        </p:nvCxnSpPr>
        <p:spPr>
          <a:xfrm flipV="1">
            <a:off x="1435261" y="2951544"/>
            <a:ext cx="3786817" cy="2303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D7549-1536-5646-9F04-BFFFB666A197}"/>
              </a:ext>
            </a:extLst>
          </p:cNvPr>
          <p:cNvCxnSpPr/>
          <p:nvPr/>
        </p:nvCxnSpPr>
        <p:spPr>
          <a:xfrm>
            <a:off x="2453833" y="2951544"/>
            <a:ext cx="1655180" cy="24769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B38CF1-0FEA-C24F-B002-5E53CD735082}"/>
              </a:ext>
            </a:extLst>
          </p:cNvPr>
          <p:cNvCxnSpPr/>
          <p:nvPr/>
        </p:nvCxnSpPr>
        <p:spPr>
          <a:xfrm>
            <a:off x="6944810" y="3429000"/>
            <a:ext cx="3485910" cy="6742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5F5D73-5366-3E44-9D88-01C9951027AA}"/>
              </a:ext>
            </a:extLst>
          </p:cNvPr>
          <p:cNvCxnSpPr/>
          <p:nvPr/>
        </p:nvCxnSpPr>
        <p:spPr>
          <a:xfrm flipH="1">
            <a:off x="7870785" y="3102015"/>
            <a:ext cx="2559935" cy="2152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7E31DF-9CAE-634D-B110-CB31F8DA6987}"/>
              </a:ext>
            </a:extLst>
          </p:cNvPr>
          <p:cNvCxnSpPr/>
          <p:nvPr/>
        </p:nvCxnSpPr>
        <p:spPr>
          <a:xfrm flipV="1">
            <a:off x="7066879" y="2967052"/>
            <a:ext cx="2671288" cy="18364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49F179-59C4-1B42-BFCA-AC0D037997B4}"/>
              </a:ext>
            </a:extLst>
          </p:cNvPr>
          <p:cNvCxnSpPr/>
          <p:nvPr/>
        </p:nvCxnSpPr>
        <p:spPr>
          <a:xfrm>
            <a:off x="8067554" y="2967052"/>
            <a:ext cx="1419346" cy="2287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70D76A-C7AB-8746-9FFF-6FE282579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4B993-741A-9848-8340-E2D3D0021698}"/>
              </a:ext>
            </a:extLst>
          </p:cNvPr>
          <p:cNvSpPr txBox="1"/>
          <p:nvPr/>
        </p:nvSpPr>
        <p:spPr>
          <a:xfrm>
            <a:off x="2660197" y="5903136"/>
            <a:ext cx="696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Mayur </a:t>
            </a:r>
            <a:r>
              <a:rPr lang="en-US" sz="1200" dirty="0" err="1"/>
              <a:t>Datar</a:t>
            </a:r>
            <a:r>
              <a:rPr lang="en-US" sz="1200" dirty="0"/>
              <a:t>, Nicole </a:t>
            </a:r>
            <a:r>
              <a:rPr lang="en-US" sz="1200" dirty="0" err="1"/>
              <a:t>Immorlica</a:t>
            </a:r>
            <a:r>
              <a:rPr lang="en-US" sz="1200" dirty="0"/>
              <a:t>, Piotr </a:t>
            </a:r>
            <a:r>
              <a:rPr lang="en-US" sz="1200" dirty="0" err="1"/>
              <a:t>Indyk</a:t>
            </a:r>
            <a:r>
              <a:rPr lang="en-US" sz="1200" dirty="0"/>
              <a:t>, and </a:t>
            </a:r>
            <a:r>
              <a:rPr lang="en-US" sz="1200" dirty="0" err="1"/>
              <a:t>Vahab</a:t>
            </a:r>
            <a:r>
              <a:rPr lang="en-US" sz="1200" dirty="0"/>
              <a:t> S </a:t>
            </a:r>
            <a:r>
              <a:rPr lang="en-US" sz="1200" dirty="0" err="1"/>
              <a:t>Mirrokni</a:t>
            </a:r>
            <a:r>
              <a:rPr lang="en-US" sz="1200" dirty="0"/>
              <a:t>. Locality-sensitive hashing scheme based on p-stable distributions. </a:t>
            </a:r>
            <a:r>
              <a:rPr lang="en-US" sz="1200" dirty="0" err="1"/>
              <a:t>InProceedings</a:t>
            </a:r>
            <a:r>
              <a:rPr lang="en-US" sz="1200" dirty="0"/>
              <a:t> of </a:t>
            </a:r>
            <a:r>
              <a:rPr lang="en-US" sz="1200" dirty="0" err="1"/>
              <a:t>thetwentieth</a:t>
            </a:r>
            <a:r>
              <a:rPr lang="en-US" sz="1200" dirty="0"/>
              <a:t> annual symposium on Computational geometry, pages 253–262. ACM,2004.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1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BB8C-F48C-E94F-8A7B-90C0A9F4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83DB5-6119-0E41-8740-481AFAC9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4387838" cy="467434"/>
          </a:xfrm>
        </p:spPr>
        <p:txBody>
          <a:bodyPr/>
          <a:lstStyle/>
          <a:p>
            <a:r>
              <a:rPr lang="en-US" dirty="0" err="1"/>
              <a:t>SpH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0EC11-8D3E-CC44-BB4F-D5E3D4696B64}"/>
              </a:ext>
            </a:extLst>
          </p:cNvPr>
          <p:cNvSpPr txBox="1">
            <a:spLocks/>
          </p:cNvSpPr>
          <p:nvPr/>
        </p:nvSpPr>
        <p:spPr>
          <a:xfrm>
            <a:off x="6145158" y="2449386"/>
            <a:ext cx="4387838" cy="46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STH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533E45-A1DC-234D-B604-BBCBEEE3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35" y="2916820"/>
            <a:ext cx="4699000" cy="3200400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E9CCCB1C-F4ED-504D-B2C7-61E7C871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77" y="2942220"/>
            <a:ext cx="4699000" cy="3149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68DA6E-7CAD-434F-9728-4CC7312EDE93}"/>
              </a:ext>
            </a:extLst>
          </p:cNvPr>
          <p:cNvCxnSpPr/>
          <p:nvPr/>
        </p:nvCxnSpPr>
        <p:spPr>
          <a:xfrm>
            <a:off x="2095018" y="3429000"/>
            <a:ext cx="2338086" cy="21499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9AC505-E46B-5D43-AA11-5E8160576108}"/>
              </a:ext>
            </a:extLst>
          </p:cNvPr>
          <p:cNvCxnSpPr/>
          <p:nvPr/>
        </p:nvCxnSpPr>
        <p:spPr>
          <a:xfrm>
            <a:off x="8339077" y="3159889"/>
            <a:ext cx="0" cy="24191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3D1B30-AAEE-8541-B800-BC99317B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08FF1-B45F-A54F-8FA5-095C7F13A17F}"/>
              </a:ext>
            </a:extLst>
          </p:cNvPr>
          <p:cNvSpPr txBox="1"/>
          <p:nvPr/>
        </p:nvSpPr>
        <p:spPr>
          <a:xfrm>
            <a:off x="1838963" y="5993110"/>
            <a:ext cx="918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Zhang, Dell, et al. "Self-taught hashing for fast similarity search." Proceedings of the 33rd international ACM SIGIR conference on Research and development in information retrieval. 2010.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Weiss, </a:t>
            </a:r>
            <a:r>
              <a:rPr lang="en-US" sz="1200" dirty="0" err="1"/>
              <a:t>Yair</a:t>
            </a:r>
            <a:r>
              <a:rPr lang="en-US" sz="1200" dirty="0"/>
              <a:t>, Antonio Torralba, and Rob Fergus. "Spectral hashing." </a:t>
            </a:r>
            <a:r>
              <a:rPr lang="en-US" sz="1200" i="1" dirty="0"/>
              <a:t>Advances in neural information processing systems</a:t>
            </a:r>
            <a:r>
              <a:rPr lang="en-US" sz="1200" dirty="0"/>
              <a:t>. 2009.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49FB-BEA7-8940-8456-DE891814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D3C4-2E17-C84E-8537-B903EE02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 and Explainable</a:t>
            </a:r>
          </a:p>
          <a:p>
            <a:r>
              <a:rPr lang="en-US" dirty="0"/>
              <a:t>Representing a document as a bag-of-words vector is suboptimal.</a:t>
            </a:r>
          </a:p>
          <a:p>
            <a:pPr lvl="1"/>
            <a:r>
              <a:rPr lang="en-US" dirty="0"/>
              <a:t>It is hard to separate data in this representation.</a:t>
            </a:r>
          </a:p>
          <a:p>
            <a:pPr lvl="1"/>
            <a:r>
              <a:rPr lang="en-US" dirty="0"/>
              <a:t>We need a better representation.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8FF9-3C27-BC42-AE13-D2B2AECD4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8431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54A2-7EB9-5F41-BFED-9F646B9C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942AE-DB6A-014B-BEC4-A4978B9E6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16" y="2449385"/>
                <a:ext cx="5262404" cy="28232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LSI [5]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dirty="0"/>
                  <a:t>PLSA [6]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/>
              </a:p>
              <a:p>
                <a:r>
                  <a:rPr lang="en-US" dirty="0"/>
                  <a:t>LDA [7]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lang="en-US" sz="2400" b="0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942AE-DB6A-014B-BEC4-A4978B9E6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16" y="2449385"/>
                <a:ext cx="5262404" cy="2823259"/>
              </a:xfrm>
              <a:blipFill>
                <a:blip r:embed="rId3"/>
                <a:stretch>
                  <a:fillRect l="-1446" t="-4036" b="-17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C76972E-E756-924E-8EEE-A991855DE98E}"/>
              </a:ext>
            </a:extLst>
          </p:cNvPr>
          <p:cNvGrpSpPr/>
          <p:nvPr/>
        </p:nvGrpSpPr>
        <p:grpSpPr>
          <a:xfrm>
            <a:off x="5902862" y="2420584"/>
            <a:ext cx="6055590" cy="2056662"/>
            <a:chOff x="5902862" y="2420584"/>
            <a:chExt cx="6055590" cy="20566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F62ECB-BF98-2349-8226-19E206EA83DC}"/>
                </a:ext>
              </a:extLst>
            </p:cNvPr>
            <p:cNvSpPr/>
            <p:nvPr/>
          </p:nvSpPr>
          <p:spPr>
            <a:xfrm>
              <a:off x="5902862" y="2421575"/>
              <a:ext cx="1633682" cy="20556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 by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72FE52-F2EA-E84B-9508-EF6A532280B6}"/>
                    </a:ext>
                  </a:extLst>
                </p:cNvPr>
                <p:cNvSpPr txBox="1"/>
                <p:nvPr/>
              </p:nvSpPr>
              <p:spPr>
                <a:xfrm>
                  <a:off x="7481456" y="3264745"/>
                  <a:ext cx="447056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400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72FE52-F2EA-E84B-9508-EF6A53228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456" y="3264745"/>
                  <a:ext cx="44705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771F8B-7BE5-5C46-AFBF-D3F6E79CFC4F}"/>
                </a:ext>
              </a:extLst>
            </p:cNvPr>
            <p:cNvSpPr/>
            <p:nvPr/>
          </p:nvSpPr>
          <p:spPr>
            <a:xfrm>
              <a:off x="7908598" y="2420584"/>
              <a:ext cx="902810" cy="20556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D0B01-4476-C941-A971-A09FDD7FB163}"/>
                </a:ext>
              </a:extLst>
            </p:cNvPr>
            <p:cNvSpPr txBox="1"/>
            <p:nvPr/>
          </p:nvSpPr>
          <p:spPr>
            <a:xfrm>
              <a:off x="7916269" y="326474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 by 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AC075E-6835-BA40-9D03-2097BFA56646}"/>
                </a:ext>
              </a:extLst>
            </p:cNvPr>
            <p:cNvSpPr/>
            <p:nvPr/>
          </p:nvSpPr>
          <p:spPr>
            <a:xfrm>
              <a:off x="9149896" y="3036759"/>
              <a:ext cx="878774" cy="8477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 by K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AB74E-1F44-9143-8E97-A1FE68A50185}"/>
                </a:ext>
              </a:extLst>
            </p:cNvPr>
            <p:cNvSpPr/>
            <p:nvPr/>
          </p:nvSpPr>
          <p:spPr>
            <a:xfrm>
              <a:off x="10406398" y="3024555"/>
              <a:ext cx="1552054" cy="8477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 by 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896DCB-7DAC-424B-BB7F-BD4B1318AFE5}"/>
                </a:ext>
              </a:extLst>
            </p:cNvPr>
            <p:cNvSpPr txBox="1"/>
            <p:nvPr/>
          </p:nvSpPr>
          <p:spPr>
            <a:xfrm>
              <a:off x="8834447" y="32759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4EFC92-623B-C24D-9A8A-E5CDF3FB29D7}"/>
                </a:ext>
              </a:extLst>
            </p:cNvPr>
            <p:cNvSpPr txBox="1"/>
            <p:nvPr/>
          </p:nvSpPr>
          <p:spPr>
            <a:xfrm>
              <a:off x="10106316" y="32848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9982D2C-13F8-EB40-A992-06207B24C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D2A06-B85F-7846-897A-27ECE4ACD7A7}"/>
              </a:ext>
            </a:extLst>
          </p:cNvPr>
          <p:cNvSpPr txBox="1"/>
          <p:nvPr/>
        </p:nvSpPr>
        <p:spPr>
          <a:xfrm>
            <a:off x="1976482" y="5209753"/>
            <a:ext cx="859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Scott </a:t>
            </a:r>
            <a:r>
              <a:rPr lang="en-US" sz="1200" dirty="0" err="1"/>
              <a:t>Deerwester</a:t>
            </a:r>
            <a:r>
              <a:rPr lang="en-US" sz="1200" dirty="0"/>
              <a:t>, Susan T </a:t>
            </a:r>
            <a:r>
              <a:rPr lang="en-US" sz="1200" dirty="0" err="1"/>
              <a:t>Dumais</a:t>
            </a:r>
            <a:r>
              <a:rPr lang="en-US" sz="1200" dirty="0"/>
              <a:t>, George W Furnas, Thomas K </a:t>
            </a:r>
            <a:r>
              <a:rPr lang="en-US" sz="1200" dirty="0" err="1"/>
              <a:t>Landauer</a:t>
            </a:r>
            <a:r>
              <a:rPr lang="en-US" sz="1200" dirty="0"/>
              <a:t>, </a:t>
            </a:r>
            <a:r>
              <a:rPr lang="en-US" sz="1200" dirty="0" err="1"/>
              <a:t>andRichard</a:t>
            </a:r>
            <a:r>
              <a:rPr lang="en-US" sz="1200" dirty="0"/>
              <a:t> Harshman. Indexing by latent semantic </a:t>
            </a:r>
            <a:r>
              <a:rPr lang="en-US" sz="1200" dirty="0" err="1"/>
              <a:t>analysis.Journal</a:t>
            </a:r>
            <a:r>
              <a:rPr lang="en-US" sz="1200" dirty="0"/>
              <a:t> of the </a:t>
            </a:r>
            <a:r>
              <a:rPr lang="en-US" sz="1200" dirty="0" err="1"/>
              <a:t>Americansociety</a:t>
            </a:r>
            <a:r>
              <a:rPr lang="en-US" sz="1200" dirty="0"/>
              <a:t> for information science, 41(6):391–407, 1990.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Thomas Hofmann. Probabilistic latent semantic indexing. </a:t>
            </a:r>
            <a:r>
              <a:rPr lang="en-US" sz="1200" dirty="0" err="1"/>
              <a:t>InProceedings</a:t>
            </a:r>
            <a:r>
              <a:rPr lang="en-US" sz="1200" dirty="0"/>
              <a:t> of the22nd annual international ACM SIGIR conference on Research and </a:t>
            </a:r>
            <a:r>
              <a:rPr lang="en-US" sz="1200" dirty="0" err="1"/>
              <a:t>developmentin</a:t>
            </a:r>
            <a:r>
              <a:rPr lang="en-US" sz="1200" dirty="0"/>
              <a:t> information retrieval, pages 50–57, 1999.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David M </a:t>
            </a:r>
            <a:r>
              <a:rPr lang="en-US" sz="1200" dirty="0" err="1"/>
              <a:t>Blei</a:t>
            </a:r>
            <a:r>
              <a:rPr lang="en-US" sz="1200" dirty="0"/>
              <a:t>. Probabilistic topic </a:t>
            </a:r>
            <a:r>
              <a:rPr lang="en-US" sz="1200" dirty="0" err="1"/>
              <a:t>models.Communications</a:t>
            </a:r>
            <a:r>
              <a:rPr lang="en-US" sz="1200" dirty="0"/>
              <a:t> of the ACM, 55(4):77–84, 2012.</a:t>
            </a:r>
          </a:p>
        </p:txBody>
      </p:sp>
    </p:spTree>
    <p:extLst>
      <p:ext uri="{BB962C8B-B14F-4D97-AF65-F5344CB8AC3E}">
        <p14:creationId xmlns:p14="http://schemas.microsoft.com/office/powerpoint/2010/main" val="1265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13A3-22CB-1345-AF05-37723FA0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9EFF-A54F-4244-9F69-9795D89B4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 text document as a topic distribution vector.</a:t>
            </a:r>
          </a:p>
          <a:p>
            <a:pPr lvl="1"/>
            <a:r>
              <a:rPr lang="en-US" dirty="0"/>
              <a:t>The vector is a low-dimensional vector.</a:t>
            </a:r>
          </a:p>
          <a:p>
            <a:pPr lvl="1"/>
            <a:r>
              <a:rPr lang="en-US" dirty="0"/>
              <a:t>The vector tends to be clustered together. </a:t>
            </a:r>
          </a:p>
          <a:p>
            <a:r>
              <a:rPr lang="en-US" dirty="0"/>
              <a:t>Use generative process to model the domain knowledges.</a:t>
            </a:r>
          </a:p>
          <a:p>
            <a:pPr lvl="1"/>
            <a:r>
              <a:rPr lang="en-US" dirty="0"/>
              <a:t>Compose complex distributions from simple distributions via a generative process.</a:t>
            </a:r>
          </a:p>
          <a:p>
            <a:r>
              <a:rPr lang="en-US" dirty="0"/>
              <a:t>But Sampling-based and EM-based parameter estimations are not scalable.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D6F53-9AF6-E347-9344-826155AAF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7120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FFAF-1B51-6C44-B31E-E493501E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C370-FE4F-7E4D-A772-E18D106A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deep learning tool to learn a representation for image data</a:t>
            </a:r>
          </a:p>
          <a:p>
            <a:r>
              <a:rPr lang="en-US" dirty="0"/>
              <a:t>Most works are supervised learning models.</a:t>
            </a:r>
          </a:p>
          <a:p>
            <a:r>
              <a:rPr lang="en-US" dirty="0"/>
              <a:t>The neural networks tend to overfit the data.</a:t>
            </a:r>
          </a:p>
          <a:p>
            <a:r>
              <a:rPr lang="en-US" dirty="0"/>
              <a:t>There are not many works on text hashing.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D6859-480A-4841-B3FC-C542AF2D3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201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65C7-3FE9-0943-897A-9D8C4A51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learned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ECD3-7C6F-6043-9E29-42ED276A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10417284" cy="2847009"/>
          </a:xfrm>
        </p:spPr>
        <p:txBody>
          <a:bodyPr>
            <a:normAutofit/>
          </a:bodyPr>
          <a:lstStyle/>
          <a:p>
            <a:r>
              <a:rPr lang="en-US" dirty="0"/>
              <a:t>Space Partition methods</a:t>
            </a:r>
          </a:p>
          <a:p>
            <a:pPr lvl="1"/>
            <a:r>
              <a:rPr lang="en-US" dirty="0"/>
              <a:t>When data are nicely grouped together, it is easy to partition the data into different groups.</a:t>
            </a:r>
          </a:p>
          <a:p>
            <a:r>
              <a:rPr lang="en-US" dirty="0"/>
              <a:t>Topic Model</a:t>
            </a:r>
          </a:p>
          <a:p>
            <a:pPr lvl="1"/>
            <a:r>
              <a:rPr lang="en-US" dirty="0"/>
              <a:t>This is an effective approach to reduce the size of the documents while maintain the semantic information.</a:t>
            </a:r>
          </a:p>
          <a:p>
            <a:r>
              <a:rPr lang="en-US" dirty="0"/>
              <a:t>Deep Learning</a:t>
            </a:r>
          </a:p>
          <a:p>
            <a:pPr lvl="1"/>
            <a:r>
              <a:rPr lang="en-US" dirty="0"/>
              <a:t>A powerful tool for learning a document representation.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F28A8-AAC3-0B45-AB11-E198FD289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065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5A40-0F64-F643-85FF-40768C55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1" y="2856924"/>
            <a:ext cx="5949075" cy="1144151"/>
          </a:xfrm>
        </p:spPr>
        <p:txBody>
          <a:bodyPr/>
          <a:lstStyle/>
          <a:p>
            <a:r>
              <a:rPr lang="en-US" dirty="0"/>
              <a:t>Research Contributions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37FAD6-A922-4D4E-AD06-22035962E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4" name="Picture 3" descr="A large crowd of people in a room&#10;&#10;Description automatically generated">
            <a:extLst>
              <a:ext uri="{FF2B5EF4-FFF2-40B4-BE49-F238E27FC236}">
                <a16:creationId xmlns:a16="http://schemas.microsoft.com/office/drawing/2014/main" id="{C1AEF254-3245-EF44-A38B-8D86E779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9" y="1463183"/>
            <a:ext cx="6008924" cy="4506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DF1AF-A76F-CD4C-8DB1-7E3955F22FF0}"/>
              </a:ext>
            </a:extLst>
          </p:cNvPr>
          <p:cNvSpPr txBox="1"/>
          <p:nvPr/>
        </p:nvSpPr>
        <p:spPr>
          <a:xfrm>
            <a:off x="1376858" y="6111719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presented my first paper at SIGIR 2017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212F6E-3550-9347-94CA-C338F216941A}"/>
              </a:ext>
            </a:extLst>
          </p:cNvPr>
          <p:cNvCxnSpPr>
            <a:cxnSpLocks/>
          </p:cNvCxnSpPr>
          <p:nvPr/>
        </p:nvCxnSpPr>
        <p:spPr>
          <a:xfrm flipH="1" flipV="1">
            <a:off x="1625600" y="4277360"/>
            <a:ext cx="1087120" cy="187718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5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E428-394C-614B-A65D-218C97D0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7DDA2-708A-D74A-9D98-81163E2B1679}"/>
              </a:ext>
            </a:extLst>
          </p:cNvPr>
          <p:cNvSpPr/>
          <p:nvPr/>
        </p:nvSpPr>
        <p:spPr>
          <a:xfrm>
            <a:off x="4305300" y="2159000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Semantic Text Hashing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46533-A4E8-B14A-BFAC-367AB8B6547F}"/>
              </a:ext>
            </a:extLst>
          </p:cNvPr>
          <p:cNvSpPr/>
          <p:nvPr/>
        </p:nvSpPr>
        <p:spPr>
          <a:xfrm>
            <a:off x="936516" y="3844798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Supervised Text Hashing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29976-B0F3-424E-95FA-9FE09003C14E}"/>
              </a:ext>
            </a:extLst>
          </p:cNvPr>
          <p:cNvSpPr/>
          <p:nvPr/>
        </p:nvSpPr>
        <p:spPr>
          <a:xfrm>
            <a:off x="4216604" y="3829051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Unsupervised Model with Weak Supervision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372C-8757-D641-97AE-4B83B3B100D0}"/>
              </a:ext>
            </a:extLst>
          </p:cNvPr>
          <p:cNvSpPr/>
          <p:nvPr/>
        </p:nvSpPr>
        <p:spPr>
          <a:xfrm>
            <a:off x="7599804" y="3868182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Unsupervised Model with Document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6566E-56AB-D845-BE62-457A0AC82F75}"/>
              </a:ext>
            </a:extLst>
          </p:cNvPr>
          <p:cNvSpPr txBox="1"/>
          <p:nvPr/>
        </p:nvSpPr>
        <p:spPr>
          <a:xfrm>
            <a:off x="1620272" y="47906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VDSH-S</a:t>
            </a:r>
          </a:p>
          <a:p>
            <a:r>
              <a:rPr lang="en-US" dirty="0"/>
              <a:t>VDSH-SP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55946-FB11-864D-ABDF-F83AB7B803BD}"/>
              </a:ext>
            </a:extLst>
          </p:cNvPr>
          <p:cNvSpPr txBox="1"/>
          <p:nvPr/>
        </p:nvSpPr>
        <p:spPr>
          <a:xfrm>
            <a:off x="4831962" y="481467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</a:t>
            </a:r>
            <a:endParaRPr lang="en-US" dirty="0"/>
          </a:p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171AA-4827-D343-B685-FF2CC6A96CAB}"/>
              </a:ext>
            </a:extLst>
          </p:cNvPr>
          <p:cNvSpPr txBox="1"/>
          <p:nvPr/>
        </p:nvSpPr>
        <p:spPr>
          <a:xfrm>
            <a:off x="8160896" y="49291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09570-B09D-9749-A215-7B1D0C8FB01A}"/>
              </a:ext>
            </a:extLst>
          </p:cNvPr>
          <p:cNvSpPr txBox="1"/>
          <p:nvPr/>
        </p:nvSpPr>
        <p:spPr>
          <a:xfrm>
            <a:off x="5092721" y="3083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8B62F-4CE4-0941-9D6C-93CF960F2B3E}"/>
              </a:ext>
            </a:extLst>
          </p:cNvPr>
          <p:cNvGrpSpPr/>
          <p:nvPr/>
        </p:nvGrpSpPr>
        <p:grpSpPr>
          <a:xfrm>
            <a:off x="5594350" y="3428265"/>
            <a:ext cx="2019597" cy="400786"/>
            <a:chOff x="5594350" y="3428265"/>
            <a:chExt cx="2019597" cy="4007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EBEEC-73E1-E44F-BBFD-9A523B54EB4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350" y="3452748"/>
              <a:ext cx="0" cy="376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B9D6A-0CE9-864E-84CC-4D11787BD280}"/>
                </a:ext>
              </a:extLst>
            </p:cNvPr>
            <p:cNvSpPr txBox="1"/>
            <p:nvPr/>
          </p:nvSpPr>
          <p:spPr>
            <a:xfrm>
              <a:off x="5640330" y="3428265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Distance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05150A-BC14-3C4A-8158-C29A61FFB373}"/>
              </a:ext>
            </a:extLst>
          </p:cNvPr>
          <p:cNvGrpSpPr/>
          <p:nvPr/>
        </p:nvGrpSpPr>
        <p:grpSpPr>
          <a:xfrm>
            <a:off x="7264400" y="3083416"/>
            <a:ext cx="3299105" cy="745635"/>
            <a:chOff x="7264400" y="3083416"/>
            <a:chExt cx="3299105" cy="74563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301E8F-6A47-3840-901A-AA2566B68C7F}"/>
                </a:ext>
              </a:extLst>
            </p:cNvPr>
            <p:cNvCxnSpPr/>
            <p:nvPr/>
          </p:nvCxnSpPr>
          <p:spPr>
            <a:xfrm>
              <a:off x="7264400" y="3083416"/>
              <a:ext cx="1559498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952D6-2110-484D-8BEC-88F719D8C200}"/>
                </a:ext>
              </a:extLst>
            </p:cNvPr>
            <p:cNvSpPr txBox="1"/>
            <p:nvPr/>
          </p:nvSpPr>
          <p:spPr>
            <a:xfrm>
              <a:off x="8248448" y="3258988"/>
              <a:ext cx="2315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Connections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30E60-ED1E-254B-9C36-E5A14AF0707F}"/>
              </a:ext>
            </a:extLst>
          </p:cNvPr>
          <p:cNvGrpSpPr/>
          <p:nvPr/>
        </p:nvGrpSpPr>
        <p:grpSpPr>
          <a:xfrm>
            <a:off x="2983674" y="3083416"/>
            <a:ext cx="1461326" cy="745635"/>
            <a:chOff x="2983674" y="3083416"/>
            <a:chExt cx="1461326" cy="745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06AF1B-FEE5-8B45-8363-47489C5346E4}"/>
                </a:ext>
              </a:extLst>
            </p:cNvPr>
            <p:cNvCxnSpPr/>
            <p:nvPr/>
          </p:nvCxnSpPr>
          <p:spPr>
            <a:xfrm flipH="1">
              <a:off x="3060700" y="3083416"/>
              <a:ext cx="1384300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629698-FE91-C646-BA0A-C579A84AED8C}"/>
                </a:ext>
              </a:extLst>
            </p:cNvPr>
            <p:cNvSpPr txBox="1"/>
            <p:nvPr/>
          </p:nvSpPr>
          <p:spPr>
            <a:xfrm>
              <a:off x="2983674" y="3114194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Labels</a:t>
              </a:r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5ABD5A9-F2A1-EB41-99F5-56A41BB58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197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D58F-13A3-B446-97AA-54615E6F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4C36-BDD7-FD48-BDB7-8032962E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2" y="2099733"/>
            <a:ext cx="10633310" cy="4155017"/>
          </a:xfrm>
        </p:spPr>
        <p:txBody>
          <a:bodyPr>
            <a:normAutofit/>
          </a:bodyPr>
          <a:lstStyle/>
          <a:p>
            <a:r>
              <a:rPr lang="en-US" sz="2200" b="1" dirty="0" err="1"/>
              <a:t>Suthee</a:t>
            </a:r>
            <a:r>
              <a:rPr lang="en-US" sz="2200" b="1" dirty="0"/>
              <a:t> </a:t>
            </a:r>
            <a:r>
              <a:rPr lang="en-US" sz="2200" b="1" dirty="0" err="1"/>
              <a:t>Chaidaroon</a:t>
            </a:r>
            <a:r>
              <a:rPr lang="en-US" sz="2200" dirty="0"/>
              <a:t>, and Yi Fang. "Variational deep semantic hashing for text documents." </a:t>
            </a:r>
            <a:r>
              <a:rPr lang="en-US" sz="2200" i="1" dirty="0"/>
              <a:t>Proceedings of the 40th International ACM SIGIR Conference on Research and Development in Information Retrieval</a:t>
            </a:r>
            <a:r>
              <a:rPr lang="en-US" sz="2200" dirty="0"/>
              <a:t>. 2017. </a:t>
            </a:r>
            <a:r>
              <a:rPr lang="en-US" sz="2200" dirty="0">
                <a:solidFill>
                  <a:srgbClr val="FF0000"/>
                </a:solidFill>
              </a:rPr>
              <a:t>Acceptance rate: 22% (78 out of 362)</a:t>
            </a:r>
          </a:p>
          <a:p>
            <a:r>
              <a:rPr lang="en-US" sz="2200" b="1" dirty="0" err="1"/>
              <a:t>Suthee</a:t>
            </a:r>
            <a:r>
              <a:rPr lang="en-US" sz="2200" b="1" dirty="0"/>
              <a:t> </a:t>
            </a:r>
            <a:r>
              <a:rPr lang="en-US" sz="2200" b="1" dirty="0" err="1"/>
              <a:t>Chaidaroon</a:t>
            </a:r>
            <a:r>
              <a:rPr lang="en-US" sz="2200" dirty="0"/>
              <a:t>, Travis </a:t>
            </a:r>
            <a:r>
              <a:rPr lang="en-US" sz="2200" dirty="0" err="1"/>
              <a:t>Ebesu</a:t>
            </a:r>
            <a:r>
              <a:rPr lang="en-US" sz="2200" dirty="0"/>
              <a:t>, and Yi Fang. "Deep semantic text hashing with weak supervision." </a:t>
            </a:r>
            <a:r>
              <a:rPr lang="en-US" sz="2200" i="1" dirty="0"/>
              <a:t>The 41st International ACM SIGIR Conference on Research &amp; Development in Information Retrieval</a:t>
            </a:r>
            <a:r>
              <a:rPr lang="en-US" sz="2200" dirty="0"/>
              <a:t>. 2018. </a:t>
            </a:r>
            <a:r>
              <a:rPr lang="en-US" sz="2200" dirty="0">
                <a:solidFill>
                  <a:srgbClr val="FF0000"/>
                </a:solidFill>
              </a:rPr>
              <a:t>Acceptance rate: 30% (98 out of 327)</a:t>
            </a:r>
          </a:p>
          <a:p>
            <a:r>
              <a:rPr lang="en-US" sz="2200" b="1" dirty="0" err="1"/>
              <a:t>Suthee</a:t>
            </a:r>
            <a:r>
              <a:rPr lang="en-US" sz="2200" b="1" dirty="0"/>
              <a:t> </a:t>
            </a:r>
            <a:r>
              <a:rPr lang="en-US" sz="2200" b="1" dirty="0" err="1"/>
              <a:t>Chaidaroon</a:t>
            </a:r>
            <a:r>
              <a:rPr lang="en-US" sz="2200" dirty="0"/>
              <a:t>, </a:t>
            </a:r>
            <a:r>
              <a:rPr lang="en-US" sz="2200" dirty="0" err="1"/>
              <a:t>Dae</a:t>
            </a:r>
            <a:r>
              <a:rPr lang="en-US" sz="2200" dirty="0"/>
              <a:t> </a:t>
            </a:r>
            <a:r>
              <a:rPr lang="en-US" sz="2200" dirty="0" err="1"/>
              <a:t>Hoon</a:t>
            </a:r>
            <a:r>
              <a:rPr lang="en-US" sz="2200" dirty="0"/>
              <a:t> Park, Yi Chang, Yi Fang. “node2hash: Graph aware deep semantic text hashing.” </a:t>
            </a:r>
            <a:r>
              <a:rPr lang="en-US" sz="2200" i="1" dirty="0"/>
              <a:t>Information Processing &amp; Management, 2019. </a:t>
            </a:r>
            <a:r>
              <a:rPr lang="en-US" dirty="0"/>
              <a:t> </a:t>
            </a:r>
            <a:r>
              <a:rPr lang="en-US" sz="2200" dirty="0">
                <a:solidFill>
                  <a:srgbClr val="FF0000"/>
                </a:solidFill>
              </a:rPr>
              <a:t>(Impact Factor: 3.892)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b="1" dirty="0" err="1"/>
              <a:t>Suthee</a:t>
            </a:r>
            <a:r>
              <a:rPr lang="en-US" sz="2200" b="1" dirty="0"/>
              <a:t> </a:t>
            </a:r>
            <a:r>
              <a:rPr lang="en-US" sz="2200" b="1" dirty="0" err="1"/>
              <a:t>Chaidaroon</a:t>
            </a:r>
            <a:r>
              <a:rPr lang="en-US" sz="2200" dirty="0"/>
              <a:t>, Yi Fang, Min </a:t>
            </a:r>
            <a:r>
              <a:rPr lang="en-US" sz="2200" dirty="0" err="1"/>
              <a:t>Xie</a:t>
            </a:r>
            <a:r>
              <a:rPr lang="en-US" sz="2200" dirty="0"/>
              <a:t>, and Alessandro Magnani. "Neural Compatibility Ranking for Text-based Fashion Matching." </a:t>
            </a:r>
            <a:r>
              <a:rPr lang="en-US" sz="2200" i="1" dirty="0"/>
              <a:t>Proceedings of the 42nd International ACM SIGIR Conference on Research and Development in Information Retrieval</a:t>
            </a:r>
            <a:r>
              <a:rPr lang="en-US" sz="2200" dirty="0"/>
              <a:t>. 2019. </a:t>
            </a:r>
            <a:r>
              <a:rPr lang="en-US" sz="2200" dirty="0">
                <a:solidFill>
                  <a:srgbClr val="FF0000"/>
                </a:solidFill>
              </a:rPr>
              <a:t>Acceptance rate: 24.4% (108 out of 443)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79B5-873C-5A4A-9682-904377201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251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ABD13-667C-6548-98AB-B03DD1B739CF}"/>
              </a:ext>
            </a:extLst>
          </p:cNvPr>
          <p:cNvSpPr/>
          <p:nvPr/>
        </p:nvSpPr>
        <p:spPr>
          <a:xfrm>
            <a:off x="4216604" y="1943100"/>
            <a:ext cx="2869996" cy="1509648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5E428-394C-614B-A65D-218C97D0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7DDA2-708A-D74A-9D98-81163E2B1679}"/>
              </a:ext>
            </a:extLst>
          </p:cNvPr>
          <p:cNvSpPr/>
          <p:nvPr/>
        </p:nvSpPr>
        <p:spPr>
          <a:xfrm>
            <a:off x="4305300" y="2159000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Semantic Text Hashing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46533-A4E8-B14A-BFAC-367AB8B6547F}"/>
              </a:ext>
            </a:extLst>
          </p:cNvPr>
          <p:cNvSpPr/>
          <p:nvPr/>
        </p:nvSpPr>
        <p:spPr>
          <a:xfrm>
            <a:off x="936516" y="3844798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Supervised Text Hashing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29976-B0F3-424E-95FA-9FE09003C14E}"/>
              </a:ext>
            </a:extLst>
          </p:cNvPr>
          <p:cNvSpPr/>
          <p:nvPr/>
        </p:nvSpPr>
        <p:spPr>
          <a:xfrm>
            <a:off x="4216604" y="3829051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Unsupervised Model with Weak Supervision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372C-8757-D641-97AE-4B83B3B100D0}"/>
              </a:ext>
            </a:extLst>
          </p:cNvPr>
          <p:cNvSpPr/>
          <p:nvPr/>
        </p:nvSpPr>
        <p:spPr>
          <a:xfrm>
            <a:off x="7599804" y="3868182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Unsupervised Model with Document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6566E-56AB-D845-BE62-457A0AC82F75}"/>
              </a:ext>
            </a:extLst>
          </p:cNvPr>
          <p:cNvSpPr txBox="1"/>
          <p:nvPr/>
        </p:nvSpPr>
        <p:spPr>
          <a:xfrm>
            <a:off x="1620272" y="47906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VDSH-S</a:t>
            </a:r>
          </a:p>
          <a:p>
            <a:r>
              <a:rPr lang="en-US" dirty="0"/>
              <a:t>VDSH-SP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55946-FB11-864D-ABDF-F83AB7B803BD}"/>
              </a:ext>
            </a:extLst>
          </p:cNvPr>
          <p:cNvSpPr txBox="1"/>
          <p:nvPr/>
        </p:nvSpPr>
        <p:spPr>
          <a:xfrm>
            <a:off x="4831962" y="481467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</a:t>
            </a:r>
            <a:endParaRPr lang="en-US" dirty="0"/>
          </a:p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171AA-4827-D343-B685-FF2CC6A96CAB}"/>
              </a:ext>
            </a:extLst>
          </p:cNvPr>
          <p:cNvSpPr txBox="1"/>
          <p:nvPr/>
        </p:nvSpPr>
        <p:spPr>
          <a:xfrm>
            <a:off x="8160896" y="49291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09570-B09D-9749-A215-7B1D0C8FB01A}"/>
              </a:ext>
            </a:extLst>
          </p:cNvPr>
          <p:cNvSpPr txBox="1"/>
          <p:nvPr/>
        </p:nvSpPr>
        <p:spPr>
          <a:xfrm>
            <a:off x="5092721" y="3083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8B62F-4CE4-0941-9D6C-93CF960F2B3E}"/>
              </a:ext>
            </a:extLst>
          </p:cNvPr>
          <p:cNvGrpSpPr/>
          <p:nvPr/>
        </p:nvGrpSpPr>
        <p:grpSpPr>
          <a:xfrm>
            <a:off x="5594350" y="3428265"/>
            <a:ext cx="2019597" cy="400786"/>
            <a:chOff x="5594350" y="3428265"/>
            <a:chExt cx="2019597" cy="4007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EBEEC-73E1-E44F-BBFD-9A523B54EB4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350" y="3452748"/>
              <a:ext cx="0" cy="376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B9D6A-0CE9-864E-84CC-4D11787BD280}"/>
                </a:ext>
              </a:extLst>
            </p:cNvPr>
            <p:cNvSpPr txBox="1"/>
            <p:nvPr/>
          </p:nvSpPr>
          <p:spPr>
            <a:xfrm>
              <a:off x="5640330" y="3428265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Distance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05150A-BC14-3C4A-8158-C29A61FFB373}"/>
              </a:ext>
            </a:extLst>
          </p:cNvPr>
          <p:cNvGrpSpPr/>
          <p:nvPr/>
        </p:nvGrpSpPr>
        <p:grpSpPr>
          <a:xfrm>
            <a:off x="7264400" y="3083416"/>
            <a:ext cx="3299105" cy="745635"/>
            <a:chOff x="7264400" y="3083416"/>
            <a:chExt cx="3299105" cy="74563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301E8F-6A47-3840-901A-AA2566B68C7F}"/>
                </a:ext>
              </a:extLst>
            </p:cNvPr>
            <p:cNvCxnSpPr/>
            <p:nvPr/>
          </p:nvCxnSpPr>
          <p:spPr>
            <a:xfrm>
              <a:off x="7264400" y="3083416"/>
              <a:ext cx="1559498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952D6-2110-484D-8BEC-88F719D8C200}"/>
                </a:ext>
              </a:extLst>
            </p:cNvPr>
            <p:cNvSpPr txBox="1"/>
            <p:nvPr/>
          </p:nvSpPr>
          <p:spPr>
            <a:xfrm>
              <a:off x="8248448" y="3258988"/>
              <a:ext cx="2315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Connections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30E60-ED1E-254B-9C36-E5A14AF0707F}"/>
              </a:ext>
            </a:extLst>
          </p:cNvPr>
          <p:cNvGrpSpPr/>
          <p:nvPr/>
        </p:nvGrpSpPr>
        <p:grpSpPr>
          <a:xfrm>
            <a:off x="2983674" y="3083416"/>
            <a:ext cx="1461326" cy="745635"/>
            <a:chOff x="2983674" y="3083416"/>
            <a:chExt cx="1461326" cy="745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06AF1B-FEE5-8B45-8363-47489C5346E4}"/>
                </a:ext>
              </a:extLst>
            </p:cNvPr>
            <p:cNvCxnSpPr/>
            <p:nvPr/>
          </p:nvCxnSpPr>
          <p:spPr>
            <a:xfrm flipH="1">
              <a:off x="3060700" y="3083416"/>
              <a:ext cx="1384300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629698-FE91-C646-BA0A-C579A84AED8C}"/>
                </a:ext>
              </a:extLst>
            </p:cNvPr>
            <p:cNvSpPr txBox="1"/>
            <p:nvPr/>
          </p:nvSpPr>
          <p:spPr>
            <a:xfrm>
              <a:off x="2983674" y="3114194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Labels</a:t>
              </a: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DF5E5E-DA3A-3542-8542-0833FAF3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87202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C188E910-8C44-2A4C-A86A-8AC2D115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80" y="1287556"/>
            <a:ext cx="7997839" cy="49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6F3D-A0B7-DE4B-A22E-E29F8BB3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42AF-12F2-C044-A8FF-2EEC93FB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first semantic hashing model that models a text document generation via a deep generative formulation.</a:t>
            </a:r>
          </a:p>
          <a:p>
            <a:r>
              <a:rPr lang="en-US" dirty="0"/>
              <a:t>We derived a tractable objective function that can be translated into a deep neural networks.</a:t>
            </a:r>
          </a:p>
          <a:p>
            <a:r>
              <a:rPr lang="en-US" dirty="0"/>
              <a:t>The proposed semantic hashing models had achieved the state-of-the-arts performance on various public text datasets (2017).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2DBAD-B191-3840-8FF9-37D35FC8D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72559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6D116-2985-C940-8879-F43CDE2D8F5D}"/>
              </a:ext>
            </a:extLst>
          </p:cNvPr>
          <p:cNvGrpSpPr/>
          <p:nvPr/>
        </p:nvGrpSpPr>
        <p:grpSpPr>
          <a:xfrm>
            <a:off x="8920716" y="2449386"/>
            <a:ext cx="2334768" cy="3412934"/>
            <a:chOff x="8920716" y="2449386"/>
            <a:chExt cx="2334768" cy="34129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46FB6-C079-E041-A3BE-7EDF02C2921B}"/>
                </a:ext>
              </a:extLst>
            </p:cNvPr>
            <p:cNvSpPr/>
            <p:nvPr/>
          </p:nvSpPr>
          <p:spPr>
            <a:xfrm>
              <a:off x="8920716" y="2449386"/>
              <a:ext cx="2292096" cy="34129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/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74D84-BE84-5A4A-BF33-D2A05DD52E3A}"/>
              </a:ext>
            </a:extLst>
          </p:cNvPr>
          <p:cNvGrpSpPr/>
          <p:nvPr/>
        </p:nvGrpSpPr>
        <p:grpSpPr>
          <a:xfrm>
            <a:off x="9426683" y="4050085"/>
            <a:ext cx="1358349" cy="1368543"/>
            <a:chOff x="9426683" y="4050085"/>
            <a:chExt cx="1358349" cy="1368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F22C1-3878-0545-ACC1-4AEDB2E4ACBA}"/>
                </a:ext>
              </a:extLst>
            </p:cNvPr>
            <p:cNvSpPr/>
            <p:nvPr/>
          </p:nvSpPr>
          <p:spPr>
            <a:xfrm>
              <a:off x="9426683" y="4050085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/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2642BF-DC75-2344-894A-C660AE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6451836" cy="1144151"/>
          </a:xfrm>
        </p:spPr>
        <p:txBody>
          <a:bodyPr/>
          <a:lstStyle/>
          <a:p>
            <a:r>
              <a:rPr lang="en-US" dirty="0"/>
              <a:t>Document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16" y="2449386"/>
                <a:ext cx="7439388" cy="3805364"/>
              </a:xfrm>
            </p:spPr>
            <p:txBody>
              <a:bodyPr/>
              <a:lstStyle/>
              <a:p>
                <a:r>
                  <a:rPr lang="en-US" dirty="0"/>
                  <a:t>Given text document </a:t>
                </a:r>
                <a:r>
                  <a:rPr lang="en-US" b="1" dirty="0"/>
                  <a:t>d</a:t>
                </a:r>
                <a:r>
                  <a:rPr lang="en-US" dirty="0"/>
                  <a:t> and its semantic vector </a:t>
                </a:r>
                <a:r>
                  <a:rPr lang="en-US" b="1" dirty="0"/>
                  <a:t>s:</a:t>
                </a:r>
              </a:p>
              <a:p>
                <a:pPr lvl="1"/>
                <a:r>
                  <a:rPr lang="en-US" dirty="0"/>
                  <a:t>Model the relationship between </a:t>
                </a:r>
                <a:r>
                  <a:rPr lang="en-US" b="1" dirty="0"/>
                  <a:t>d</a:t>
                </a:r>
                <a:r>
                  <a:rPr lang="en-US" dirty="0"/>
                  <a:t> and </a:t>
                </a:r>
                <a:r>
                  <a:rPr lang="en-US" b="1" dirty="0"/>
                  <a:t>s </a:t>
                </a:r>
                <a:r>
                  <a:rPr lang="en-US" dirty="0"/>
                  <a:t>through a generative process</a:t>
                </a:r>
              </a:p>
              <a:p>
                <a:pPr lvl="1"/>
                <a:r>
                  <a:rPr lang="en-US" dirty="0"/>
                  <a:t>N is the number of words in </a:t>
                </a:r>
                <a:r>
                  <a:rPr lang="en-US" b="1" dirty="0"/>
                  <a:t>d</a:t>
                </a:r>
              </a:p>
              <a:p>
                <a:pPr lvl="1"/>
                <a:r>
                  <a:rPr lang="en-US" dirty="0"/>
                  <a:t>M is the total text documents</a:t>
                </a:r>
              </a:p>
              <a:p>
                <a:r>
                  <a:rPr lang="en-US" dirty="0"/>
                  <a:t>Document Generative Process:</a:t>
                </a:r>
              </a:p>
              <a:p>
                <a:pPr lvl="1"/>
                <a:r>
                  <a:rPr lang="en-US" dirty="0"/>
                  <a:t>Draw semantic vector </a:t>
                </a:r>
                <a:r>
                  <a:rPr lang="en-US" b="1" dirty="0"/>
                  <a:t>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document:</a:t>
                </a:r>
              </a:p>
              <a:p>
                <a:pPr lvl="2"/>
                <a:r>
                  <a:rPr lang="en-US" b="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baseline="30000" dirty="0"/>
              </a:p>
              <a:p>
                <a:endParaRPr lang="en-US" b="0" baseline="30000" dirty="0"/>
              </a:p>
              <a:p>
                <a:pPr marL="457200" lvl="1" indent="0">
                  <a:buNone/>
                </a:pPr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16" y="2449386"/>
                <a:ext cx="7439388" cy="3805364"/>
              </a:xfrm>
              <a:blipFill>
                <a:blip r:embed="rId4"/>
                <a:stretch>
                  <a:fillRect l="-1022" t="-2326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20252-4F24-474E-A36A-6A8DF45359B7}"/>
              </a:ext>
            </a:extLst>
          </p:cNvPr>
          <p:cNvGrpSpPr/>
          <p:nvPr/>
        </p:nvGrpSpPr>
        <p:grpSpPr>
          <a:xfrm>
            <a:off x="9664428" y="3559342"/>
            <a:ext cx="804672" cy="1573847"/>
            <a:chOff x="9664428" y="3559342"/>
            <a:chExt cx="804672" cy="1573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/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65C146-69E1-524B-A4BF-34B3BD9CED01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10066764" y="3559342"/>
              <a:ext cx="0" cy="719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/>
              <p:nvPr/>
            </p:nvSpPr>
            <p:spPr>
              <a:xfrm>
                <a:off x="9280682" y="1466795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682" y="1466795"/>
                <a:ext cx="1572162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69F37D-FA0E-4642-8955-E8E2553F881B}"/>
              </a:ext>
            </a:extLst>
          </p:cNvPr>
          <p:cNvGrpSpPr/>
          <p:nvPr/>
        </p:nvGrpSpPr>
        <p:grpSpPr>
          <a:xfrm>
            <a:off x="9664428" y="1836127"/>
            <a:ext cx="804672" cy="1706126"/>
            <a:chOff x="9664428" y="1836127"/>
            <a:chExt cx="804672" cy="17061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C9FBDD-F360-BC42-82E9-D06CE6041A91}"/>
                </a:ext>
              </a:extLst>
            </p:cNvPr>
            <p:cNvSpPr/>
            <p:nvPr/>
          </p:nvSpPr>
          <p:spPr>
            <a:xfrm>
              <a:off x="9664428" y="2687607"/>
              <a:ext cx="804672" cy="8546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/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72415B-81E6-4244-9293-450E9CD42647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10066763" y="1836127"/>
              <a:ext cx="0" cy="851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AAA2EBE-E7F9-294E-9319-159EA55D6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702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FCF3-D716-F44A-AB86-6D95E63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r>
              <a:rPr lang="en-US" dirty="0"/>
              <a:t>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320745-1E8C-D844-8A6F-55B68852F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532" y="2283216"/>
                <a:ext cx="10417284" cy="38053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Given a joint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We want to fit the document model to the given data.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nary>
                                <m:naryPr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320745-1E8C-D844-8A6F-55B68852F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32" y="2283216"/>
                <a:ext cx="10417284" cy="3805364"/>
              </a:xfrm>
              <a:blipFill>
                <a:blip r:embed="rId3"/>
                <a:stretch>
                  <a:fillRect l="-7674" t="-10702" b="-50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71B80A-7BE6-9046-86DC-867973589A39}"/>
              </a:ext>
            </a:extLst>
          </p:cNvPr>
          <p:cNvGrpSpPr/>
          <p:nvPr/>
        </p:nvGrpSpPr>
        <p:grpSpPr>
          <a:xfrm>
            <a:off x="5208814" y="5614796"/>
            <a:ext cx="4501243" cy="461665"/>
            <a:chOff x="5208814" y="5614796"/>
            <a:chExt cx="4501243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A44DBE-667D-2B49-B0CC-B20245CF8204}"/>
                </a:ext>
              </a:extLst>
            </p:cNvPr>
            <p:cNvSpPr txBox="1"/>
            <p:nvPr/>
          </p:nvSpPr>
          <p:spPr>
            <a:xfrm>
              <a:off x="6351814" y="5614796"/>
              <a:ext cx="3358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Jensen’s inequality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18850E-1021-8E4C-9F1C-02C20C9B5BCA}"/>
                </a:ext>
              </a:extLst>
            </p:cNvPr>
            <p:cNvCxnSpPr/>
            <p:nvPr/>
          </p:nvCxnSpPr>
          <p:spPr>
            <a:xfrm flipH="1">
              <a:off x="5208814" y="5845629"/>
              <a:ext cx="11887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FCCC96-1E0A-FB4E-9003-04C3076379FA}"/>
              </a:ext>
            </a:extLst>
          </p:cNvPr>
          <p:cNvGrpSpPr/>
          <p:nvPr/>
        </p:nvGrpSpPr>
        <p:grpSpPr>
          <a:xfrm>
            <a:off x="4506686" y="3878348"/>
            <a:ext cx="6803124" cy="646331"/>
            <a:chOff x="4506686" y="3878348"/>
            <a:chExt cx="6803124" cy="646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EF6748-F92F-B741-9F04-B231145F27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686" y="4212771"/>
              <a:ext cx="12964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9E43B2-65D9-A040-A078-83E945863FB0}"/>
                </a:ext>
              </a:extLst>
            </p:cNvPr>
            <p:cNvSpPr txBox="1"/>
            <p:nvPr/>
          </p:nvSpPr>
          <p:spPr>
            <a:xfrm>
              <a:off x="5803174" y="3878348"/>
              <a:ext cx="55066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This is hard to optimize due to the integration term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is inside log function.</a:t>
              </a:r>
            </a:p>
          </p:txBody>
        </p:sp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5B629A-D865-EE42-A802-AE5A53E8A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D7DA9-2F3D-7E48-8502-867C0E3D6588}"/>
              </a:ext>
            </a:extLst>
          </p:cNvPr>
          <p:cNvGrpSpPr/>
          <p:nvPr/>
        </p:nvGrpSpPr>
        <p:grpSpPr>
          <a:xfrm>
            <a:off x="8030935" y="4776430"/>
            <a:ext cx="3743723" cy="369332"/>
            <a:chOff x="4506688" y="3878348"/>
            <a:chExt cx="758403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60C70D-C161-F44C-AA09-30A304B675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688" y="4069246"/>
              <a:ext cx="129648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B56600-02BA-3D47-8A6A-3A6656D41B2D}"/>
                </a:ext>
              </a:extLst>
            </p:cNvPr>
            <p:cNvSpPr txBox="1"/>
            <p:nvPr/>
          </p:nvSpPr>
          <p:spPr>
            <a:xfrm>
              <a:off x="5803175" y="3878348"/>
              <a:ext cx="6287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Add proxy distribution Q(</a:t>
              </a:r>
              <a:r>
                <a:rPr lang="en-US" dirty="0" err="1">
                  <a:solidFill>
                    <a:srgbClr val="FF0000"/>
                  </a:solidFill>
                </a:rPr>
                <a:t>s|d</a:t>
              </a:r>
              <a:r>
                <a:rPr lang="en-US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7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0FD-B5F0-E64A-BA77-8907A0DA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r>
              <a:rPr lang="en-US" dirty="0"/>
              <a:t>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818D4-9189-B044-8355-DD1467529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16" y="2449386"/>
                <a:ext cx="10417284" cy="1772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818D4-9189-B044-8355-DD1467529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16" y="2449386"/>
                <a:ext cx="10417284" cy="1772053"/>
              </a:xfrm>
              <a:blipFill>
                <a:blip r:embed="rId3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433FA2B-DFFD-E646-AFD7-39B3D46BE343}"/>
              </a:ext>
            </a:extLst>
          </p:cNvPr>
          <p:cNvGrpSpPr/>
          <p:nvPr/>
        </p:nvGrpSpPr>
        <p:grpSpPr>
          <a:xfrm>
            <a:off x="1237233" y="4054298"/>
            <a:ext cx="2534668" cy="1029004"/>
            <a:chOff x="1237233" y="4054298"/>
            <a:chExt cx="2534668" cy="1029004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6E5BC3DC-BE9F-A743-86F5-EB8244264491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862F0D-2688-6B41-A3DE-5AE923AF73B1}"/>
                </a:ext>
              </a:extLst>
            </p:cNvPr>
            <p:cNvSpPr txBox="1"/>
            <p:nvPr/>
          </p:nvSpPr>
          <p:spPr>
            <a:xfrm>
              <a:off x="1237233" y="4683192"/>
              <a:ext cx="2534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98ADF6-50A0-254B-94F7-0EDA44E6EF44}"/>
              </a:ext>
            </a:extLst>
          </p:cNvPr>
          <p:cNvGrpSpPr/>
          <p:nvPr/>
        </p:nvGrpSpPr>
        <p:grpSpPr>
          <a:xfrm>
            <a:off x="4267638" y="4054297"/>
            <a:ext cx="2022637" cy="1029005"/>
            <a:chOff x="4267638" y="4054297"/>
            <a:chExt cx="2022637" cy="102900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F2F4870-4D00-5148-978B-5F92EF54FB6E}"/>
                </a:ext>
              </a:extLst>
            </p:cNvPr>
            <p:cNvSpPr/>
            <p:nvPr/>
          </p:nvSpPr>
          <p:spPr>
            <a:xfrm rot="16200000">
              <a:off x="4976878" y="3345057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110331-B18F-A247-8C2A-EA313FC9575C}"/>
                </a:ext>
              </a:extLst>
            </p:cNvPr>
            <p:cNvSpPr txBox="1"/>
            <p:nvPr/>
          </p:nvSpPr>
          <p:spPr>
            <a:xfrm>
              <a:off x="4464134" y="4683192"/>
              <a:ext cx="1826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Regularization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C7C6CD-B793-8448-8C07-DDB106788BA2}"/>
              </a:ext>
            </a:extLst>
          </p:cNvPr>
          <p:cNvGrpSpPr/>
          <p:nvPr/>
        </p:nvGrpSpPr>
        <p:grpSpPr>
          <a:xfrm>
            <a:off x="514278" y="5083302"/>
            <a:ext cx="4398961" cy="635179"/>
            <a:chOff x="514278" y="5083302"/>
            <a:chExt cx="4398961" cy="635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B2915F-48B5-CC47-978E-A45C22384397}"/>
                </a:ext>
              </a:extLst>
            </p:cNvPr>
            <p:cNvSpPr txBox="1"/>
            <p:nvPr/>
          </p:nvSpPr>
          <p:spPr>
            <a:xfrm>
              <a:off x="514278" y="5318371"/>
              <a:ext cx="4398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How much information from d is in s?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83EA6D-F90E-314D-9A16-41CE5D1B5B25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2504567" y="5083302"/>
              <a:ext cx="0" cy="2350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B54C58-5127-624B-8837-E4BDE3BE24E8}"/>
              </a:ext>
            </a:extLst>
          </p:cNvPr>
          <p:cNvGrpSpPr/>
          <p:nvPr/>
        </p:nvGrpSpPr>
        <p:grpSpPr>
          <a:xfrm>
            <a:off x="5029199" y="4883247"/>
            <a:ext cx="5444311" cy="852872"/>
            <a:chOff x="5029199" y="4883247"/>
            <a:chExt cx="5444311" cy="8528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A1784A-DB83-F641-8522-B1FC113DCA90}"/>
                </a:ext>
              </a:extLst>
            </p:cNvPr>
            <p:cNvSpPr txBox="1"/>
            <p:nvPr/>
          </p:nvSpPr>
          <p:spPr>
            <a:xfrm>
              <a:off x="5029199" y="5336009"/>
              <a:ext cx="5444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How much difference between Q(</a:t>
              </a:r>
              <a:r>
                <a:rPr lang="en-US" sz="2000" dirty="0" err="1"/>
                <a:t>s|d</a:t>
              </a:r>
              <a:r>
                <a:rPr lang="en-US" sz="2000" dirty="0"/>
                <a:t>) and P(s)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5B8A1D-9ABB-854B-B69F-CDCCBBBD6F48}"/>
                </a:ext>
              </a:extLst>
            </p:cNvPr>
            <p:cNvCxnSpPr>
              <a:endCxn id="8" idx="3"/>
            </p:cNvCxnSpPr>
            <p:nvPr/>
          </p:nvCxnSpPr>
          <p:spPr>
            <a:xfrm flipH="1" flipV="1">
              <a:off x="6290275" y="4883247"/>
              <a:ext cx="828982" cy="435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AD5E-F935-B944-A4B8-C298FF8C0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80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13DB-60E0-974C-9BC3-56FC3BAB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Deep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87B5-D820-4742-A9E8-A10421F4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314448"/>
            <a:ext cx="10417284" cy="559381"/>
          </a:xfrm>
        </p:spPr>
        <p:txBody>
          <a:bodyPr>
            <a:normAutofit/>
          </a:bodyPr>
          <a:lstStyle/>
          <a:p>
            <a:r>
              <a:rPr lang="en-US" dirty="0"/>
              <a:t>We will convert the variational </a:t>
            </a:r>
            <a:r>
              <a:rPr lang="en-US" dirty="0" err="1"/>
              <a:t>lowerbound</a:t>
            </a:r>
            <a:r>
              <a:rPr lang="en-US" dirty="0"/>
              <a:t> into a deep neural network.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61AC62-231A-6447-ACE4-FA9C5BAB6C3E}"/>
                  </a:ext>
                </a:extLst>
              </p:cNvPr>
              <p:cNvSpPr/>
              <p:nvPr/>
            </p:nvSpPr>
            <p:spPr>
              <a:xfrm>
                <a:off x="936516" y="2888453"/>
                <a:ext cx="6884870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sz="240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61AC62-231A-6447-ACE4-FA9C5BAB6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6" y="2888453"/>
                <a:ext cx="6884870" cy="497252"/>
              </a:xfrm>
              <a:prstGeom prst="rect">
                <a:avLst/>
              </a:prstGeom>
              <a:blipFill>
                <a:blip r:embed="rId2"/>
                <a:stretch>
                  <a:fillRect l="-184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F2360EE-A289-5D4C-838D-DC89434BE06E}"/>
              </a:ext>
            </a:extLst>
          </p:cNvPr>
          <p:cNvGrpSpPr/>
          <p:nvPr/>
        </p:nvGrpSpPr>
        <p:grpSpPr>
          <a:xfrm>
            <a:off x="1191985" y="3458600"/>
            <a:ext cx="2985241" cy="2942199"/>
            <a:chOff x="1191985" y="3458599"/>
            <a:chExt cx="2985241" cy="235759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BAB5EC-1269-2245-A71B-C89AB5C05615}"/>
                </a:ext>
              </a:extLst>
            </p:cNvPr>
            <p:cNvCxnSpPr/>
            <p:nvPr/>
          </p:nvCxnSpPr>
          <p:spPr>
            <a:xfrm flipH="1">
              <a:off x="2432957" y="3458599"/>
              <a:ext cx="555172" cy="525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88B466-F675-E541-B6A1-126869D3BEE3}"/>
                    </a:ext>
                  </a:extLst>
                </p:cNvPr>
                <p:cNvSpPr txBox="1"/>
                <p:nvPr/>
              </p:nvSpPr>
              <p:spPr>
                <a:xfrm>
                  <a:off x="1191985" y="4098101"/>
                  <a:ext cx="2985241" cy="17180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sz="2400" b="0" dirty="0"/>
                </a:p>
                <a:p>
                  <a:r>
                    <a:rPr lang="en-US" sz="2400" dirty="0"/>
                    <a:t>Where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88B466-F675-E541-B6A1-126869D3B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5" y="4098101"/>
                  <a:ext cx="2985241" cy="1718095"/>
                </a:xfrm>
                <a:prstGeom prst="rect">
                  <a:avLst/>
                </a:prstGeom>
                <a:blipFill>
                  <a:blip r:embed="rId3"/>
                  <a:stretch>
                    <a:fillRect l="-15254" t="-55294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A1BC0A-3429-3B43-B35C-68F78D431C96}"/>
              </a:ext>
            </a:extLst>
          </p:cNvPr>
          <p:cNvGrpSpPr/>
          <p:nvPr/>
        </p:nvGrpSpPr>
        <p:grpSpPr>
          <a:xfrm>
            <a:off x="5329799" y="3385705"/>
            <a:ext cx="4819716" cy="1624728"/>
            <a:chOff x="5329800" y="3385705"/>
            <a:chExt cx="4523583" cy="162472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5A5C4B7-1D7C-334C-BB96-E6FB44ED7462}"/>
                </a:ext>
              </a:extLst>
            </p:cNvPr>
            <p:cNvCxnSpPr/>
            <p:nvPr/>
          </p:nvCxnSpPr>
          <p:spPr>
            <a:xfrm>
              <a:off x="6096000" y="3385705"/>
              <a:ext cx="549729" cy="712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16FFC1-D3C0-644C-A4FE-926A13A8CE63}"/>
                    </a:ext>
                  </a:extLst>
                </p:cNvPr>
                <p:cNvSpPr txBox="1"/>
                <p:nvPr/>
              </p:nvSpPr>
              <p:spPr>
                <a:xfrm>
                  <a:off x="5329800" y="4224256"/>
                  <a:ext cx="4523583" cy="7861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16FFC1-D3C0-644C-A4FE-926A13A8C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00" y="4224256"/>
                  <a:ext cx="4523583" cy="786177"/>
                </a:xfrm>
                <a:prstGeom prst="rect">
                  <a:avLst/>
                </a:prstGeom>
                <a:blipFill>
                  <a:blip r:embed="rId4"/>
                  <a:stretch>
                    <a:fillRect l="-158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3E893F-AEC2-B941-AE37-662510AA8B31}"/>
              </a:ext>
            </a:extLst>
          </p:cNvPr>
          <p:cNvGrpSpPr/>
          <p:nvPr/>
        </p:nvGrpSpPr>
        <p:grpSpPr>
          <a:xfrm>
            <a:off x="3819818" y="5479652"/>
            <a:ext cx="4571930" cy="738664"/>
            <a:chOff x="3725808" y="5661048"/>
            <a:chExt cx="4571930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95A34DC-DC40-044B-B328-2AD41226453C}"/>
                    </a:ext>
                  </a:extLst>
                </p:cNvPr>
                <p:cNvSpPr txBox="1"/>
                <p:nvPr/>
              </p:nvSpPr>
              <p:spPr>
                <a:xfrm>
                  <a:off x="4913670" y="5661048"/>
                  <a:ext cx="3384068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a14:m>
                  <a:r>
                    <a:rPr lang="en-US" sz="2400" b="0" dirty="0"/>
                    <a:t> </a:t>
                  </a:r>
                </a:p>
                <a:p>
                  <a:r>
                    <a:rPr lang="en-US" sz="2400" b="0" dirty="0"/>
                    <a:t>where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95A34DC-DC40-044B-B328-2AD412264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3670" y="5661048"/>
                  <a:ext cx="3384068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5224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251FA4-3AA7-6C47-B829-0195264E76D8}"/>
                </a:ext>
              </a:extLst>
            </p:cNvPr>
            <p:cNvCxnSpPr/>
            <p:nvPr/>
          </p:nvCxnSpPr>
          <p:spPr>
            <a:xfrm>
              <a:off x="3725808" y="6028684"/>
              <a:ext cx="7837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822FB-3153-7842-921C-572FD2A2B708}"/>
              </a:ext>
            </a:extLst>
          </p:cNvPr>
          <p:cNvGrpSpPr/>
          <p:nvPr/>
        </p:nvGrpSpPr>
        <p:grpSpPr>
          <a:xfrm>
            <a:off x="8719458" y="4579279"/>
            <a:ext cx="2547241" cy="1395375"/>
            <a:chOff x="8719458" y="4579279"/>
            <a:chExt cx="2547241" cy="13953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249379C-716C-4D43-9581-9F5F7DD53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9458" y="4617344"/>
              <a:ext cx="702128" cy="86230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CA18D-04CC-D441-992B-AD6C2A5369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0287" y="4579279"/>
              <a:ext cx="289009" cy="900373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1A41A5-7536-2045-8259-2EFD877C5994}"/>
                </a:ext>
              </a:extLst>
            </p:cNvPr>
            <p:cNvSpPr txBox="1"/>
            <p:nvPr/>
          </p:nvSpPr>
          <p:spPr>
            <a:xfrm>
              <a:off x="8804165" y="551298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Neural Networks</a:t>
              </a:r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18CDC9-5CDB-2143-B864-673479C87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22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3990-F307-C04E-8B29-24C2874D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A2C7-025F-234A-BB9B-A101CF8C93AD}"/>
              </a:ext>
            </a:extLst>
          </p:cNvPr>
          <p:cNvSpPr txBox="1"/>
          <p:nvPr/>
        </p:nvSpPr>
        <p:spPr>
          <a:xfrm>
            <a:off x="3215193" y="5885418"/>
            <a:ext cx="536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ariational </a:t>
            </a:r>
            <a:r>
              <a:rPr lang="en-US" b="1" dirty="0"/>
              <a:t>D</a:t>
            </a:r>
            <a:r>
              <a:rPr lang="en-US" dirty="0"/>
              <a:t>eep </a:t>
            </a:r>
            <a:r>
              <a:rPr lang="en-US" b="1" dirty="0"/>
              <a:t>S</a:t>
            </a:r>
            <a:r>
              <a:rPr lang="en-US" dirty="0"/>
              <a:t>emantic </a:t>
            </a:r>
            <a:r>
              <a:rPr lang="en-US" b="1" dirty="0"/>
              <a:t>H</a:t>
            </a:r>
            <a:r>
              <a:rPr lang="en-US" dirty="0"/>
              <a:t>ashing model (VDSH)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FDDD0DA1-98FE-BA49-BFF3-BB4D1CCD8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08" y="2314448"/>
            <a:ext cx="8216900" cy="3568700"/>
          </a:xfrm>
        </p:spPr>
      </p:pic>
    </p:spTree>
    <p:extLst>
      <p:ext uri="{BB962C8B-B14F-4D97-AF65-F5344CB8AC3E}">
        <p14:creationId xmlns:p14="http://schemas.microsoft.com/office/powerpoint/2010/main" val="40162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4AF5-AC62-A745-BC0F-C8D52A83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91FCA-2A38-554B-AD2F-24E1B1008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16" y="2449386"/>
                <a:ext cx="10417284" cy="2385661"/>
              </a:xfrm>
            </p:spPr>
            <p:txBody>
              <a:bodyPr/>
              <a:lstStyle/>
              <a:p>
                <a:r>
                  <a:rPr lang="en-US" dirty="0"/>
                  <a:t>The model learns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dirty="0"/>
                  <a:t> to generate semantic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continuous vector. </a:t>
                </a:r>
              </a:p>
              <a:p>
                <a:r>
                  <a:rPr lang="en-US" dirty="0"/>
                  <a:t>We need to quantize the semantic vector to binary hash code.</a:t>
                </a:r>
              </a:p>
              <a:p>
                <a:pPr lvl="1"/>
                <a:r>
                  <a:rPr lang="en-US" dirty="0"/>
                  <a:t>Use the maximum entropy principle to balance partitioning of the dataset.</a:t>
                </a:r>
              </a:p>
              <a:p>
                <a:pPr lvl="1"/>
                <a:r>
                  <a:rPr lang="en-US" dirty="0"/>
                  <a:t>Threshold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bit is the median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dimension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training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91FCA-2A38-554B-AD2F-24E1B1008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16" y="2449386"/>
                <a:ext cx="10417284" cy="2385661"/>
              </a:xfrm>
              <a:blipFill>
                <a:blip r:embed="rId2"/>
                <a:stretch>
                  <a:fillRect l="-731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185DDA-1783-C44A-8C97-72B0EA8ACFD5}"/>
              </a:ext>
            </a:extLst>
          </p:cNvPr>
          <p:cNvSpPr txBox="1"/>
          <p:nvPr/>
        </p:nvSpPr>
        <p:spPr>
          <a:xfrm>
            <a:off x="1127342" y="5423770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s1=[0.1, -3.5, 12.4]</a:t>
            </a:r>
          </a:p>
          <a:p>
            <a:r>
              <a:rPr lang="en-US" dirty="0"/>
              <a:t>s2=[0.2, 4.5, 10.1]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4AF29-2CAF-414A-B5A6-BCC41CF27A79}"/>
              </a:ext>
            </a:extLst>
          </p:cNvPr>
          <p:cNvSpPr txBox="1"/>
          <p:nvPr/>
        </p:nvSpPr>
        <p:spPr>
          <a:xfrm>
            <a:off x="4496843" y="5562268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threshold=[0.15, 0.2, 10]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56512-1773-EC46-97EE-49BE1B5D2E5C}"/>
              </a:ext>
            </a:extLst>
          </p:cNvPr>
          <p:cNvSpPr txBox="1"/>
          <p:nvPr/>
        </p:nvSpPr>
        <p:spPr>
          <a:xfrm>
            <a:off x="8430601" y="5423769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b1=[0, 0, 1]</a:t>
            </a:r>
          </a:p>
          <a:p>
            <a:r>
              <a:rPr lang="en-US" dirty="0"/>
              <a:t>b2=[1, 1, 0]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E30FDC-C5E2-9E46-BE71-58B8E140CFCF}"/>
              </a:ext>
            </a:extLst>
          </p:cNvPr>
          <p:cNvCxnSpPr>
            <a:stCxn id="6" idx="3"/>
          </p:cNvCxnSpPr>
          <p:nvPr/>
        </p:nvCxnSpPr>
        <p:spPr>
          <a:xfrm flipV="1">
            <a:off x="3242023" y="5746934"/>
            <a:ext cx="112956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5620CD-F5DE-2B42-96D7-E5054C610B3D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175781" y="5746934"/>
            <a:ext cx="12548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6FA1DFD-63E5-054D-9B42-680F9EBA3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0912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5CFF-531D-7045-9603-772A1B7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65" y="827719"/>
            <a:ext cx="10417284" cy="11441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1F1C-F2F9-5947-A584-D8CDA4E6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8399"/>
            <a:ext cx="5181600" cy="38290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Split data into train and test set</a:t>
            </a:r>
          </a:p>
          <a:p>
            <a:r>
              <a:rPr lang="en-US" dirty="0"/>
              <a:t>Encode train data into hash codes</a:t>
            </a:r>
          </a:p>
          <a:p>
            <a:r>
              <a:rPr lang="en-US" dirty="0"/>
              <a:t>Encode test data into hash codes</a:t>
            </a:r>
          </a:p>
          <a:p>
            <a:r>
              <a:rPr lang="en-US" dirty="0"/>
              <a:t>Pick </a:t>
            </a:r>
            <a:r>
              <a:rPr lang="en-US"/>
              <a:t>K-nearest training </a:t>
            </a:r>
            <a:r>
              <a:rPr lang="en-US" dirty="0"/>
              <a:t>data.</a:t>
            </a:r>
          </a:p>
          <a:p>
            <a:r>
              <a:rPr lang="en-US" dirty="0"/>
              <a:t>Compute the precision at K</a:t>
            </a:r>
          </a:p>
          <a:p>
            <a:pPr lvl="1"/>
            <a:r>
              <a:rPr lang="en-US" dirty="0"/>
              <a:t># of relevant documents / K</a:t>
            </a:r>
          </a:p>
          <a:p>
            <a:pPr lvl="1"/>
            <a:r>
              <a:rPr lang="en-US" dirty="0"/>
              <a:t>We use a document label as a relevant signal.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83AE65-4D96-6B40-A6E3-7095371BE24E}"/>
              </a:ext>
            </a:extLst>
          </p:cNvPr>
          <p:cNvGrpSpPr/>
          <p:nvPr/>
        </p:nvGrpSpPr>
        <p:grpSpPr>
          <a:xfrm>
            <a:off x="856156" y="2268262"/>
            <a:ext cx="1000191" cy="1617018"/>
            <a:chOff x="709215" y="2222286"/>
            <a:chExt cx="1000191" cy="1617018"/>
          </a:xfrm>
        </p:grpSpPr>
        <p:sp>
          <p:nvSpPr>
            <p:cNvPr id="11" name="Snip Single Corner Rectangle 10">
              <a:extLst>
                <a:ext uri="{FF2B5EF4-FFF2-40B4-BE49-F238E27FC236}">
                  <a16:creationId xmlns:a16="http://schemas.microsoft.com/office/drawing/2014/main" id="{1E0C2A58-ECEC-9241-A913-5ECD01CC3DF1}"/>
                </a:ext>
              </a:extLst>
            </p:cNvPr>
            <p:cNvSpPr/>
            <p:nvPr/>
          </p:nvSpPr>
          <p:spPr>
            <a:xfrm>
              <a:off x="709215" y="2222286"/>
              <a:ext cx="516727" cy="369332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nip Single Corner Rectangle 3">
              <a:extLst>
                <a:ext uri="{FF2B5EF4-FFF2-40B4-BE49-F238E27FC236}">
                  <a16:creationId xmlns:a16="http://schemas.microsoft.com/office/drawing/2014/main" id="{524A0222-2BC0-0B4A-8007-340F1B9319F5}"/>
                </a:ext>
              </a:extLst>
            </p:cNvPr>
            <p:cNvSpPr/>
            <p:nvPr/>
          </p:nvSpPr>
          <p:spPr>
            <a:xfrm>
              <a:off x="797899" y="2391503"/>
              <a:ext cx="516727" cy="36596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2BF521D1-9F0A-1541-9F16-E68A5430AB72}"/>
                </a:ext>
              </a:extLst>
            </p:cNvPr>
            <p:cNvSpPr/>
            <p:nvPr/>
          </p:nvSpPr>
          <p:spPr>
            <a:xfrm>
              <a:off x="950299" y="2549149"/>
              <a:ext cx="516727" cy="36596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270987D7-5364-B540-A7A2-08C41DD22386}"/>
                </a:ext>
              </a:extLst>
            </p:cNvPr>
            <p:cNvSpPr/>
            <p:nvPr/>
          </p:nvSpPr>
          <p:spPr>
            <a:xfrm>
              <a:off x="1079285" y="2677367"/>
              <a:ext cx="516727" cy="36596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nip Single Corner Rectangle 12">
              <a:extLst>
                <a:ext uri="{FF2B5EF4-FFF2-40B4-BE49-F238E27FC236}">
                  <a16:creationId xmlns:a16="http://schemas.microsoft.com/office/drawing/2014/main" id="{EB7084B6-1861-4C4C-97F3-381DBF271F22}"/>
                </a:ext>
              </a:extLst>
            </p:cNvPr>
            <p:cNvSpPr/>
            <p:nvPr/>
          </p:nvSpPr>
          <p:spPr>
            <a:xfrm>
              <a:off x="1192679" y="2848865"/>
              <a:ext cx="516727" cy="36596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CFC5A4-692E-BC42-BF2D-037CC7C3DA0B}"/>
                </a:ext>
              </a:extLst>
            </p:cNvPr>
            <p:cNvSpPr txBox="1"/>
            <p:nvPr/>
          </p:nvSpPr>
          <p:spPr>
            <a:xfrm>
              <a:off x="875013" y="3457258"/>
              <a:ext cx="701859" cy="382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36D2D3-383A-564B-8583-0159EA0FC448}"/>
              </a:ext>
            </a:extLst>
          </p:cNvPr>
          <p:cNvGrpSpPr/>
          <p:nvPr/>
        </p:nvGrpSpPr>
        <p:grpSpPr>
          <a:xfrm>
            <a:off x="1146768" y="5002601"/>
            <a:ext cx="607923" cy="723119"/>
            <a:chOff x="1146768" y="5002601"/>
            <a:chExt cx="607923" cy="723119"/>
          </a:xfrm>
        </p:grpSpPr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7FCEB9F2-66D2-5445-AAA4-C587DE38F094}"/>
                </a:ext>
              </a:extLst>
            </p:cNvPr>
            <p:cNvSpPr/>
            <p:nvPr/>
          </p:nvSpPr>
          <p:spPr>
            <a:xfrm>
              <a:off x="1192365" y="5002601"/>
              <a:ext cx="516727" cy="353787"/>
            </a:xfrm>
            <a:prstGeom prst="snip1Rect">
              <a:avLst/>
            </a:prstGeom>
            <a:solidFill>
              <a:schemeClr val="accent4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45A6BC-25EE-3641-A06C-323737132AEE}"/>
                </a:ext>
              </a:extLst>
            </p:cNvPr>
            <p:cNvSpPr txBox="1"/>
            <p:nvPr/>
          </p:nvSpPr>
          <p:spPr>
            <a:xfrm>
              <a:off x="1146768" y="5356388"/>
              <a:ext cx="607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Test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CE0719-447E-8B45-B2E5-6916874154C9}"/>
              </a:ext>
            </a:extLst>
          </p:cNvPr>
          <p:cNvGrpSpPr/>
          <p:nvPr/>
        </p:nvGrpSpPr>
        <p:grpSpPr>
          <a:xfrm>
            <a:off x="2630931" y="2031721"/>
            <a:ext cx="2808514" cy="3753850"/>
            <a:chOff x="2596243" y="1971870"/>
            <a:chExt cx="2808514" cy="3753850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7EA7D28-4E37-9E45-B431-74E4E00585DE}"/>
                </a:ext>
              </a:extLst>
            </p:cNvPr>
            <p:cNvSpPr/>
            <p:nvPr/>
          </p:nvSpPr>
          <p:spPr>
            <a:xfrm>
              <a:off x="2596243" y="1971870"/>
              <a:ext cx="2808514" cy="3753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036DF9-86F6-4846-A23B-649789A30C58}"/>
                </a:ext>
              </a:extLst>
            </p:cNvPr>
            <p:cNvSpPr txBox="1"/>
            <p:nvPr/>
          </p:nvSpPr>
          <p:spPr>
            <a:xfrm>
              <a:off x="3217692" y="2274063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Binary space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DC797E-6454-7E46-9B5E-796308D91DB2}"/>
              </a:ext>
            </a:extLst>
          </p:cNvPr>
          <p:cNvGrpSpPr/>
          <p:nvPr/>
        </p:nvGrpSpPr>
        <p:grpSpPr>
          <a:xfrm>
            <a:off x="3182327" y="3493300"/>
            <a:ext cx="1122172" cy="1275317"/>
            <a:chOff x="3182327" y="3493300"/>
            <a:chExt cx="1122172" cy="12753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73C6BF-8C22-F64E-AF58-23B5B259FF50}"/>
                </a:ext>
              </a:extLst>
            </p:cNvPr>
            <p:cNvSpPr/>
            <p:nvPr/>
          </p:nvSpPr>
          <p:spPr>
            <a:xfrm rot="439441">
              <a:off x="3483429" y="4120098"/>
              <a:ext cx="141804" cy="141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DFBD11-45B0-CB47-B0DD-D173BFFE26E9}"/>
                </a:ext>
              </a:extLst>
            </p:cNvPr>
            <p:cNvSpPr/>
            <p:nvPr/>
          </p:nvSpPr>
          <p:spPr>
            <a:xfrm>
              <a:off x="3592286" y="3744396"/>
              <a:ext cx="141804" cy="141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0724DB-D984-DE45-BCAB-C8459A178A31}"/>
                </a:ext>
              </a:extLst>
            </p:cNvPr>
            <p:cNvSpPr/>
            <p:nvPr/>
          </p:nvSpPr>
          <p:spPr>
            <a:xfrm>
              <a:off x="4162695" y="3635104"/>
              <a:ext cx="141804" cy="141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963E88-391F-C84C-9B2E-45CBD02D206C}"/>
                </a:ext>
              </a:extLst>
            </p:cNvPr>
            <p:cNvSpPr/>
            <p:nvPr/>
          </p:nvSpPr>
          <p:spPr>
            <a:xfrm>
              <a:off x="3182327" y="3493300"/>
              <a:ext cx="141804" cy="141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42EEBF-8F40-E349-8BC9-F15E958A18BC}"/>
                </a:ext>
              </a:extLst>
            </p:cNvPr>
            <p:cNvSpPr/>
            <p:nvPr/>
          </p:nvSpPr>
          <p:spPr>
            <a:xfrm>
              <a:off x="4036127" y="4626813"/>
              <a:ext cx="141804" cy="1418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80B4D1-D7B3-E147-8F5B-0BCDF10F6414}"/>
              </a:ext>
            </a:extLst>
          </p:cNvPr>
          <p:cNvGrpSpPr/>
          <p:nvPr/>
        </p:nvGrpSpPr>
        <p:grpSpPr>
          <a:xfrm>
            <a:off x="1847257" y="3908646"/>
            <a:ext cx="1441337" cy="1093955"/>
            <a:chOff x="1847257" y="3908646"/>
            <a:chExt cx="1441337" cy="109395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E6D208-8AD9-2C4F-8CAA-343A56737E52}"/>
                </a:ext>
              </a:extLst>
            </p:cNvPr>
            <p:cNvSpPr/>
            <p:nvPr/>
          </p:nvSpPr>
          <p:spPr>
            <a:xfrm>
              <a:off x="3146790" y="3908646"/>
              <a:ext cx="141804" cy="14180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08F0D7-5BCE-C74D-84EF-456ECCB9E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7257" y="4111638"/>
              <a:ext cx="1265220" cy="8909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45EE34-C384-DC4B-A7A8-FE331430355C}"/>
              </a:ext>
            </a:extLst>
          </p:cNvPr>
          <p:cNvSpPr txBox="1"/>
          <p:nvPr/>
        </p:nvSpPr>
        <p:spPr>
          <a:xfrm>
            <a:off x="3112477" y="3194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3E008-0EB4-2D4C-9FFA-767B882F38F9}"/>
              </a:ext>
            </a:extLst>
          </p:cNvPr>
          <p:cNvSpPr txBox="1"/>
          <p:nvPr/>
        </p:nvSpPr>
        <p:spPr>
          <a:xfrm>
            <a:off x="3350282" y="3814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17D16-664D-D844-89D0-5F2340264298}"/>
              </a:ext>
            </a:extLst>
          </p:cNvPr>
          <p:cNvSpPr txBox="1"/>
          <p:nvPr/>
        </p:nvSpPr>
        <p:spPr>
          <a:xfrm>
            <a:off x="3554998" y="34449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5CC46CA-0C65-B641-9393-A8E1A90E7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589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E1C-8723-2C4E-AC34-7E5C81A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7A53-04E7-8E49-A877-F5B5EE7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Problem</a:t>
            </a:r>
          </a:p>
          <a:p>
            <a:r>
              <a:rPr lang="en-US" dirty="0"/>
              <a:t>Literature Studies and Related works</a:t>
            </a:r>
          </a:p>
          <a:p>
            <a:r>
              <a:rPr lang="en-US" dirty="0"/>
              <a:t>Unsupervised Text hashing model</a:t>
            </a:r>
          </a:p>
          <a:p>
            <a:r>
              <a:rPr lang="en-US" dirty="0"/>
              <a:t>Supervised Text hashing models</a:t>
            </a:r>
          </a:p>
          <a:p>
            <a:r>
              <a:rPr lang="en-US" dirty="0"/>
              <a:t>Unsupervised Text hashing with Weak supervision</a:t>
            </a:r>
          </a:p>
          <a:p>
            <a:r>
              <a:rPr lang="en-US" dirty="0"/>
              <a:t>Unsupervised Text hashing with Graph Context</a:t>
            </a:r>
          </a:p>
          <a:p>
            <a:r>
              <a:rPr lang="en-US" dirty="0"/>
              <a:t>Challenge and Future works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3073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5DC76-042A-9940-8E78-868C4005D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86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296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RCV1</a:t>
            </a:r>
          </a:p>
          <a:p>
            <a:r>
              <a:rPr lang="en-US" sz="2400" dirty="0"/>
              <a:t>800K documents, 103 classes, multi-labeled.</a:t>
            </a:r>
          </a:p>
          <a:p>
            <a:r>
              <a:rPr lang="en-US" sz="2400" dirty="0"/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CAD2003-142C-2343-88E0-F2A1DA81A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095375"/>
              </p:ext>
            </p:extLst>
          </p:nvPr>
        </p:nvGraphicFramePr>
        <p:xfrm>
          <a:off x="2085739" y="3245421"/>
          <a:ext cx="6756400" cy="2527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42612545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9211637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15473937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0306829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36309022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27907442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16-bits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32-bits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64-bits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128-bits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32701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LSH [1]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0.4180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0.4352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0.4716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0.5214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0.5877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3863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SpH [2]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0.5093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0.7121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0.7475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0.7559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0.7423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23779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STHs [3]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0.3975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0.4898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0.5592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0.5945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0.5946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47073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RBMs [4]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0.5106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0.5743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0.6531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488314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0.7976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0.7944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0.8481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0.8951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0.8444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35192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56.21%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11.56%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13.46%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18.42%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13.75%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9617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4314714" y="577272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5955A9-84F9-8E4F-A8B4-4819DB366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4492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74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Reuters</a:t>
            </a:r>
          </a:p>
          <a:p>
            <a:r>
              <a:rPr lang="en-US" sz="2400" dirty="0"/>
              <a:t>10,788 documents, 90 categories, multi-labeled.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4537531" y="550303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E50F5D-3C63-C240-9B39-0D6655FFF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79966"/>
              </p:ext>
            </p:extLst>
          </p:nvPr>
        </p:nvGraphicFramePr>
        <p:xfrm>
          <a:off x="2085739" y="2925530"/>
          <a:ext cx="6756400" cy="25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8645167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25489660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5230224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72655357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450828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79286429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16-bits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32-bits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64-bits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128-bits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9572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LSH [1]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0.2802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0.3215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0.3862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0.4667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0.5194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7463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SpH [2]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0.6080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0.6340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0.6513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0.6290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0.6045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1649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STHs [3]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0.6616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0.7351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0.7554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0.7350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</a:rPr>
                        <a:t>0.6986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16119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RBMs [4]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0.5113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0.5740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0.6154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0.6177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0.6452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59636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0.6859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0.7165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0.7753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0.7456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0.7318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505649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3.67%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-2.53%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2.63%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1.44%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4.75%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939355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A8283C-3799-1C49-B2BD-2246EDE84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372010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89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20Newsgroups</a:t>
            </a:r>
          </a:p>
          <a:p>
            <a:r>
              <a:rPr lang="en-US" sz="2400" dirty="0"/>
              <a:t>18,828 documents, 20 categories, single-labeled.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4615277" y="550303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91A5CC-699D-FD4E-8023-5E22DF01F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56476"/>
              </p:ext>
            </p:extLst>
          </p:nvPr>
        </p:nvGraphicFramePr>
        <p:xfrm>
          <a:off x="2156559" y="2925530"/>
          <a:ext cx="6756400" cy="25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3309585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34686483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78392788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41865579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7928934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21732586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Methods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16-bits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32-bits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64-bits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128-bits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89447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LSH [1]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0.0635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0.0720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9572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SpH [2]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0.0896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0.1286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0.1218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45863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STHs [3]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0.2337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0.3415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0.3885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0.4070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0.3743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0732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RBMs [4]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0.0594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0.0604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0.0533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0.0623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0.0642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483472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0.2905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0.3125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0.3346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0.3364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0.3874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190145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24.30%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-8.49%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-13.87%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-17.35%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3.50%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245552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7C35C6-CE41-A04D-B827-35DBB516A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5125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89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TMC</a:t>
            </a:r>
          </a:p>
          <a:p>
            <a:r>
              <a:rPr lang="en-US" sz="2400" dirty="0"/>
              <a:t>21,519 documents, 20 categories, single-labeled.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4615277" y="550303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AC6E7F-9640-8940-A6D6-8A95151A4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31547"/>
              </p:ext>
            </p:extLst>
          </p:nvPr>
        </p:nvGraphicFramePr>
        <p:xfrm>
          <a:off x="2156559" y="2925530"/>
          <a:ext cx="6756400" cy="25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7665018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7841851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093655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41595769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88840966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9501539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Methods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16-bits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32-bits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64-bits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128-bits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1335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LSH [1]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0.4388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0.4393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0.4514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0.4553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0.4773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58971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SpH [2]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0.5807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0.6055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0.6281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0.6143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0.5891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47935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STHs [3]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0.3720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0.3947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0.4105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0.4181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0.4123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52903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RBMs [4]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0.4846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0.5108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0.5166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0.5190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0.5137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9503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0.4330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0.6853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0.7108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0.7221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0.7247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699034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-25.43%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13.18%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13.17%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17.55%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23.02%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766208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1F5359-00C7-E84C-9A6B-86D0CB5A7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00637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ABD13-667C-6548-98AB-B03DD1B739CF}"/>
              </a:ext>
            </a:extLst>
          </p:cNvPr>
          <p:cNvSpPr/>
          <p:nvPr/>
        </p:nvSpPr>
        <p:spPr>
          <a:xfrm>
            <a:off x="813667" y="3810011"/>
            <a:ext cx="2869996" cy="1509648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5E428-394C-614B-A65D-218C97D0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7DDA2-708A-D74A-9D98-81163E2B1679}"/>
              </a:ext>
            </a:extLst>
          </p:cNvPr>
          <p:cNvSpPr/>
          <p:nvPr/>
        </p:nvSpPr>
        <p:spPr>
          <a:xfrm>
            <a:off x="4305300" y="2159000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Semantic Text Hashing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46533-A4E8-B14A-BFAC-367AB8B6547F}"/>
              </a:ext>
            </a:extLst>
          </p:cNvPr>
          <p:cNvSpPr/>
          <p:nvPr/>
        </p:nvSpPr>
        <p:spPr>
          <a:xfrm>
            <a:off x="936516" y="3844798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Supervised Text Hashing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29976-B0F3-424E-95FA-9FE09003C14E}"/>
              </a:ext>
            </a:extLst>
          </p:cNvPr>
          <p:cNvSpPr/>
          <p:nvPr/>
        </p:nvSpPr>
        <p:spPr>
          <a:xfrm>
            <a:off x="4216604" y="3829051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Unsupervised Model with Weak Supervision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372C-8757-D641-97AE-4B83B3B100D0}"/>
              </a:ext>
            </a:extLst>
          </p:cNvPr>
          <p:cNvSpPr/>
          <p:nvPr/>
        </p:nvSpPr>
        <p:spPr>
          <a:xfrm>
            <a:off x="7599804" y="3868182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Unsupervised Model with Document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6566E-56AB-D845-BE62-457A0AC82F75}"/>
              </a:ext>
            </a:extLst>
          </p:cNvPr>
          <p:cNvSpPr txBox="1"/>
          <p:nvPr/>
        </p:nvSpPr>
        <p:spPr>
          <a:xfrm>
            <a:off x="1620272" y="47906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VDSH-S</a:t>
            </a:r>
          </a:p>
          <a:p>
            <a:r>
              <a:rPr lang="en-US" dirty="0"/>
              <a:t>VDSH-SP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55946-FB11-864D-ABDF-F83AB7B803BD}"/>
              </a:ext>
            </a:extLst>
          </p:cNvPr>
          <p:cNvSpPr txBox="1"/>
          <p:nvPr/>
        </p:nvSpPr>
        <p:spPr>
          <a:xfrm>
            <a:off x="4831962" y="481467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</a:t>
            </a:r>
            <a:endParaRPr lang="en-US" dirty="0"/>
          </a:p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171AA-4827-D343-B685-FF2CC6A96CAB}"/>
              </a:ext>
            </a:extLst>
          </p:cNvPr>
          <p:cNvSpPr txBox="1"/>
          <p:nvPr/>
        </p:nvSpPr>
        <p:spPr>
          <a:xfrm>
            <a:off x="8160896" y="49291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09570-B09D-9749-A215-7B1D0C8FB01A}"/>
              </a:ext>
            </a:extLst>
          </p:cNvPr>
          <p:cNvSpPr txBox="1"/>
          <p:nvPr/>
        </p:nvSpPr>
        <p:spPr>
          <a:xfrm>
            <a:off x="5092721" y="3083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8B62F-4CE4-0941-9D6C-93CF960F2B3E}"/>
              </a:ext>
            </a:extLst>
          </p:cNvPr>
          <p:cNvGrpSpPr/>
          <p:nvPr/>
        </p:nvGrpSpPr>
        <p:grpSpPr>
          <a:xfrm>
            <a:off x="5594350" y="3428265"/>
            <a:ext cx="2019597" cy="400786"/>
            <a:chOff x="5594350" y="3428265"/>
            <a:chExt cx="2019597" cy="4007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EBEEC-73E1-E44F-BBFD-9A523B54EB4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350" y="3452748"/>
              <a:ext cx="0" cy="376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B9D6A-0CE9-864E-84CC-4D11787BD280}"/>
                </a:ext>
              </a:extLst>
            </p:cNvPr>
            <p:cNvSpPr txBox="1"/>
            <p:nvPr/>
          </p:nvSpPr>
          <p:spPr>
            <a:xfrm>
              <a:off x="5640330" y="3428265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Distance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05150A-BC14-3C4A-8158-C29A61FFB373}"/>
              </a:ext>
            </a:extLst>
          </p:cNvPr>
          <p:cNvGrpSpPr/>
          <p:nvPr/>
        </p:nvGrpSpPr>
        <p:grpSpPr>
          <a:xfrm>
            <a:off x="7264400" y="3083416"/>
            <a:ext cx="3299105" cy="745635"/>
            <a:chOff x="7264400" y="3083416"/>
            <a:chExt cx="3299105" cy="74563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301E8F-6A47-3840-901A-AA2566B68C7F}"/>
                </a:ext>
              </a:extLst>
            </p:cNvPr>
            <p:cNvCxnSpPr/>
            <p:nvPr/>
          </p:nvCxnSpPr>
          <p:spPr>
            <a:xfrm>
              <a:off x="7264400" y="3083416"/>
              <a:ext cx="1559498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952D6-2110-484D-8BEC-88F719D8C200}"/>
                </a:ext>
              </a:extLst>
            </p:cNvPr>
            <p:cNvSpPr txBox="1"/>
            <p:nvPr/>
          </p:nvSpPr>
          <p:spPr>
            <a:xfrm>
              <a:off x="8248448" y="3258988"/>
              <a:ext cx="2315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Connections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30E60-ED1E-254B-9C36-E5A14AF0707F}"/>
              </a:ext>
            </a:extLst>
          </p:cNvPr>
          <p:cNvGrpSpPr/>
          <p:nvPr/>
        </p:nvGrpSpPr>
        <p:grpSpPr>
          <a:xfrm>
            <a:off x="2983674" y="3083416"/>
            <a:ext cx="1461326" cy="745635"/>
            <a:chOff x="2983674" y="3083416"/>
            <a:chExt cx="1461326" cy="745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06AF1B-FEE5-8B45-8363-47489C5346E4}"/>
                </a:ext>
              </a:extLst>
            </p:cNvPr>
            <p:cNvCxnSpPr/>
            <p:nvPr/>
          </p:nvCxnSpPr>
          <p:spPr>
            <a:xfrm flipH="1">
              <a:off x="3060700" y="3083416"/>
              <a:ext cx="1384300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629698-FE91-C646-BA0A-C579A84AED8C}"/>
                </a:ext>
              </a:extLst>
            </p:cNvPr>
            <p:cNvSpPr txBox="1"/>
            <p:nvPr/>
          </p:nvSpPr>
          <p:spPr>
            <a:xfrm>
              <a:off x="2983674" y="3114194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Labels</a:t>
              </a: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DF5E5E-DA3A-3542-8542-0833FAF3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243181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C4D1-FED4-804C-9748-C54F04D0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Models (VDSH-S)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D057-05C6-DA4A-9A3A-C174FC9E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22469"/>
            <a:ext cx="10417284" cy="1555451"/>
          </a:xfrm>
        </p:spPr>
        <p:txBody>
          <a:bodyPr/>
          <a:lstStyle/>
          <a:p>
            <a:r>
              <a:rPr lang="en-US" dirty="0"/>
              <a:t>Document content similarity alone may not reflect the semantic relationship.</a:t>
            </a:r>
          </a:p>
          <a:p>
            <a:r>
              <a:rPr lang="en-US" dirty="0"/>
              <a:t>Labels or tags provide useful guidance in learning hash codes.</a:t>
            </a:r>
          </a:p>
          <a:p>
            <a:r>
              <a:rPr lang="en-US" dirty="0"/>
              <a:t>Documents in the same category could have a high semantic similarity.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CEEEA0-AE46-0D46-8789-3E224A1A5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8A5F25-EE5C-D546-A384-72DB75B2D212}"/>
              </a:ext>
            </a:extLst>
          </p:cNvPr>
          <p:cNvGrpSpPr/>
          <p:nvPr/>
        </p:nvGrpSpPr>
        <p:grpSpPr>
          <a:xfrm>
            <a:off x="833922" y="4530730"/>
            <a:ext cx="2103120" cy="919655"/>
            <a:chOff x="936516" y="5135483"/>
            <a:chExt cx="2103120" cy="9196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AD97D6-85FF-3B4F-97F3-9BAEDE4B92C5}"/>
                </a:ext>
              </a:extLst>
            </p:cNvPr>
            <p:cNvSpPr txBox="1"/>
            <p:nvPr/>
          </p:nvSpPr>
          <p:spPr>
            <a:xfrm>
              <a:off x="936516" y="5135483"/>
              <a:ext cx="2103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Pregnancy dress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2B0D41-CF5F-DD4C-9839-16AEF98B6267}"/>
                </a:ext>
              </a:extLst>
            </p:cNvPr>
            <p:cNvSpPr txBox="1"/>
            <p:nvPr/>
          </p:nvSpPr>
          <p:spPr>
            <a:xfrm>
              <a:off x="936516" y="5685806"/>
              <a:ext cx="2103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Maternity gown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4EDD0E-B078-C94F-B7AC-B9D453A90A5E}"/>
              </a:ext>
            </a:extLst>
          </p:cNvPr>
          <p:cNvSpPr txBox="1"/>
          <p:nvPr/>
        </p:nvSpPr>
        <p:spPr>
          <a:xfrm>
            <a:off x="735606" y="396367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they semantically related?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95A1E4-F989-1A4B-9FFE-8265A466DCBD}"/>
              </a:ext>
            </a:extLst>
          </p:cNvPr>
          <p:cNvGrpSpPr/>
          <p:nvPr/>
        </p:nvGrpSpPr>
        <p:grpSpPr>
          <a:xfrm>
            <a:off x="3219285" y="4530730"/>
            <a:ext cx="2223686" cy="919655"/>
            <a:chOff x="3657600" y="5135483"/>
            <a:chExt cx="2223686" cy="9196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FCF1D-931A-9643-9D0B-421D136F33D7}"/>
                </a:ext>
              </a:extLst>
            </p:cNvPr>
            <p:cNvSpPr txBox="1"/>
            <p:nvPr/>
          </p:nvSpPr>
          <p:spPr>
            <a:xfrm>
              <a:off x="3657600" y="5135483"/>
              <a:ext cx="22236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 </a:t>
              </a:r>
              <a:r>
                <a:rPr lang="en-US" dirty="0">
                  <a:solidFill>
                    <a:srgbClr val="FF0000"/>
                  </a:solidFill>
                </a:rPr>
                <a:t>book</a:t>
              </a:r>
              <a:r>
                <a:rPr lang="en-US" dirty="0"/>
                <a:t> a hotel room.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E435B0-EE60-C043-9234-5B08FE720047}"/>
                </a:ext>
              </a:extLst>
            </p:cNvPr>
            <p:cNvSpPr txBox="1"/>
            <p:nvPr/>
          </p:nvSpPr>
          <p:spPr>
            <a:xfrm>
              <a:off x="3657600" y="5685806"/>
              <a:ext cx="21210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Harry Potter </a:t>
              </a:r>
              <a:r>
                <a:rPr lang="en-US" dirty="0">
                  <a:solidFill>
                    <a:srgbClr val="FF0000"/>
                  </a:solidFill>
                </a:rPr>
                <a:t>book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C300B7-F3F9-A843-A189-9E0FADCCB8E5}"/>
              </a:ext>
            </a:extLst>
          </p:cNvPr>
          <p:cNvGrpSpPr/>
          <p:nvPr/>
        </p:nvGrpSpPr>
        <p:grpSpPr>
          <a:xfrm>
            <a:off x="6628462" y="4491049"/>
            <a:ext cx="2103120" cy="1196654"/>
            <a:chOff x="6749030" y="5150326"/>
            <a:chExt cx="2103120" cy="11966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46319D-86DE-F64C-A08A-9EC6E2FE35E8}"/>
                </a:ext>
              </a:extLst>
            </p:cNvPr>
            <p:cNvSpPr txBox="1"/>
            <p:nvPr/>
          </p:nvSpPr>
          <p:spPr>
            <a:xfrm>
              <a:off x="6749030" y="5150326"/>
              <a:ext cx="210312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Pregnancy dress</a:t>
              </a:r>
            </a:p>
            <a:p>
              <a:pPr algn="ctr"/>
              <a:r>
                <a:rPr lang="en-US" b="1" i="1" dirty="0">
                  <a:solidFill>
                    <a:srgbClr val="7030A0"/>
                  </a:solidFill>
                </a:rPr>
                <a:t>clothing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CD7F33-D7B6-504C-9D4B-F1377A968285}"/>
                </a:ext>
              </a:extLst>
            </p:cNvPr>
            <p:cNvSpPr txBox="1"/>
            <p:nvPr/>
          </p:nvSpPr>
          <p:spPr>
            <a:xfrm>
              <a:off x="6749030" y="5700649"/>
              <a:ext cx="210312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Maternity gown</a:t>
              </a:r>
            </a:p>
            <a:p>
              <a:pPr algn="ctr"/>
              <a:r>
                <a:rPr lang="en-US" b="1" i="1" dirty="0">
                  <a:solidFill>
                    <a:srgbClr val="7030A0"/>
                  </a:solidFill>
                </a:rPr>
                <a:t>clothing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CABF1E-EC65-DF49-ADCF-C08A55BDBA6F}"/>
              </a:ext>
            </a:extLst>
          </p:cNvPr>
          <p:cNvGrpSpPr/>
          <p:nvPr/>
        </p:nvGrpSpPr>
        <p:grpSpPr>
          <a:xfrm>
            <a:off x="8907823" y="4472124"/>
            <a:ext cx="2223686" cy="1393751"/>
            <a:chOff x="8907823" y="4472124"/>
            <a:chExt cx="2223686" cy="13937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AFD9B7-0617-6940-923C-0EDF75B5B3B6}"/>
                </a:ext>
              </a:extLst>
            </p:cNvPr>
            <p:cNvSpPr txBox="1"/>
            <p:nvPr/>
          </p:nvSpPr>
          <p:spPr>
            <a:xfrm>
              <a:off x="8907823" y="4472124"/>
              <a:ext cx="222368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 </a:t>
              </a:r>
              <a:r>
                <a:rPr lang="en-US" dirty="0">
                  <a:solidFill>
                    <a:srgbClr val="FF0000"/>
                  </a:solidFill>
                </a:rPr>
                <a:t>book</a:t>
              </a:r>
              <a:r>
                <a:rPr lang="en-US" dirty="0"/>
                <a:t> a hotel room.</a:t>
              </a:r>
            </a:p>
            <a:p>
              <a:pPr algn="ctr"/>
              <a:r>
                <a:rPr lang="en-US" b="1" i="1" dirty="0">
                  <a:solidFill>
                    <a:srgbClr val="00B050"/>
                  </a:solidFill>
                </a:rPr>
                <a:t>travel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4FAE2-25E7-8A49-907C-4EDF196C2A82}"/>
                </a:ext>
              </a:extLst>
            </p:cNvPr>
            <p:cNvSpPr txBox="1"/>
            <p:nvPr/>
          </p:nvSpPr>
          <p:spPr>
            <a:xfrm>
              <a:off x="8907823" y="5219544"/>
              <a:ext cx="205697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Harry Potter </a:t>
              </a:r>
              <a:r>
                <a:rPr lang="en-US" dirty="0">
                  <a:solidFill>
                    <a:srgbClr val="FF0000"/>
                  </a:solidFill>
                </a:rPr>
                <a:t>book</a:t>
              </a:r>
              <a:r>
                <a:rPr lang="en-US" dirty="0"/>
                <a:t>.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novel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8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6D116-2985-C940-8879-F43CDE2D8F5D}"/>
              </a:ext>
            </a:extLst>
          </p:cNvPr>
          <p:cNvGrpSpPr/>
          <p:nvPr/>
        </p:nvGrpSpPr>
        <p:grpSpPr>
          <a:xfrm>
            <a:off x="8292237" y="2449386"/>
            <a:ext cx="2963247" cy="3412934"/>
            <a:chOff x="8920716" y="2449386"/>
            <a:chExt cx="2334768" cy="34129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46FB6-C079-E041-A3BE-7EDF02C2921B}"/>
                </a:ext>
              </a:extLst>
            </p:cNvPr>
            <p:cNvSpPr/>
            <p:nvPr/>
          </p:nvSpPr>
          <p:spPr>
            <a:xfrm>
              <a:off x="8920716" y="2449386"/>
              <a:ext cx="2292096" cy="34129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/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74D84-BE84-5A4A-BF33-D2A05DD52E3A}"/>
              </a:ext>
            </a:extLst>
          </p:cNvPr>
          <p:cNvGrpSpPr/>
          <p:nvPr/>
        </p:nvGrpSpPr>
        <p:grpSpPr>
          <a:xfrm>
            <a:off x="8422547" y="4027191"/>
            <a:ext cx="1358349" cy="1368543"/>
            <a:chOff x="9426683" y="4050085"/>
            <a:chExt cx="1358349" cy="1368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F22C1-3878-0545-ACC1-4AEDB2E4ACBA}"/>
                </a:ext>
              </a:extLst>
            </p:cNvPr>
            <p:cNvSpPr/>
            <p:nvPr/>
          </p:nvSpPr>
          <p:spPr>
            <a:xfrm>
              <a:off x="9426683" y="4050085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/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2642BF-DC75-2344-894A-C660AE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6451836" cy="1144151"/>
          </a:xfrm>
        </p:spPr>
        <p:txBody>
          <a:bodyPr/>
          <a:lstStyle/>
          <a:p>
            <a:r>
              <a:rPr lang="en-US" dirty="0"/>
              <a:t>Document Modeling (VDSH-S)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text document </a:t>
                </a:r>
                <a:r>
                  <a:rPr lang="en-US" b="1" dirty="0"/>
                  <a:t>d</a:t>
                </a:r>
                <a:r>
                  <a:rPr lang="en-US" dirty="0"/>
                  <a:t>, semantic vector </a:t>
                </a:r>
                <a:r>
                  <a:rPr lang="en-US" b="1" dirty="0"/>
                  <a:t>s</a:t>
                </a:r>
                <a:r>
                  <a:rPr lang="en-US" dirty="0"/>
                  <a:t>, and label </a:t>
                </a:r>
                <a:r>
                  <a:rPr lang="en-US" b="1" dirty="0"/>
                  <a:t>y:</a:t>
                </a:r>
              </a:p>
              <a:p>
                <a:r>
                  <a:rPr lang="en-US" dirty="0"/>
                  <a:t>Document Generative Process:</a:t>
                </a:r>
              </a:p>
              <a:p>
                <a:pPr lvl="1"/>
                <a:r>
                  <a:rPr lang="en-US" dirty="0"/>
                  <a:t>Draw semantic vector </a:t>
                </a:r>
                <a:r>
                  <a:rPr lang="en-US" b="1" dirty="0"/>
                  <a:t>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document:</a:t>
                </a:r>
              </a:p>
              <a:p>
                <a:pPr lvl="2"/>
                <a:r>
                  <a:rPr lang="en-US" b="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baseline="30000" dirty="0"/>
              </a:p>
              <a:p>
                <a:pPr lvl="1"/>
                <a:r>
                  <a:rPr lang="en-US" b="0" dirty="0"/>
                  <a:t>For the j-</a:t>
                </a:r>
                <a:r>
                  <a:rPr lang="en-US" b="0" dirty="0" err="1"/>
                  <a:t>th</a:t>
                </a:r>
                <a:r>
                  <a:rPr lang="en-US" b="0" dirty="0"/>
                  <a:t> label in the label set:</a:t>
                </a:r>
              </a:p>
              <a:p>
                <a:pPr lvl="2"/>
                <a:r>
                  <a:rPr lang="en-US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multiple labels/tags.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b="0" dirty="0"/>
                  <a:t> for a single label.</a:t>
                </a:r>
              </a:p>
              <a:p>
                <a:pPr marL="914400" lvl="2" indent="0">
                  <a:buNone/>
                </a:pPr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  <a:blipFill>
                <a:blip r:embed="rId4"/>
                <a:stretch>
                  <a:fillRect l="-1195" t="-1835" b="-6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20252-4F24-474E-A36A-6A8DF45359B7}"/>
              </a:ext>
            </a:extLst>
          </p:cNvPr>
          <p:cNvGrpSpPr/>
          <p:nvPr/>
        </p:nvGrpSpPr>
        <p:grpSpPr>
          <a:xfrm>
            <a:off x="8660291" y="3437277"/>
            <a:ext cx="804672" cy="1671384"/>
            <a:chOff x="9664428" y="3461805"/>
            <a:chExt cx="804672" cy="1671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/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65C146-69E1-524B-A4BF-34B3BD9CED01}"/>
                </a:ext>
              </a:extLst>
            </p:cNvPr>
            <p:cNvCxnSpPr>
              <a:cxnSpLocks/>
              <a:stCxn id="6" idx="3"/>
              <a:endCxn id="7" idx="0"/>
            </p:cNvCxnSpPr>
            <p:nvPr/>
          </p:nvCxnSpPr>
          <p:spPr>
            <a:xfrm flipH="1">
              <a:off x="10066764" y="3461805"/>
              <a:ext cx="399659" cy="816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/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69F37D-FA0E-4642-8955-E8E2553F881B}"/>
              </a:ext>
            </a:extLst>
          </p:cNvPr>
          <p:cNvGrpSpPr/>
          <p:nvPr/>
        </p:nvGrpSpPr>
        <p:grpSpPr>
          <a:xfrm>
            <a:off x="9344445" y="1856311"/>
            <a:ext cx="804672" cy="1706126"/>
            <a:chOff x="9664428" y="1836127"/>
            <a:chExt cx="804672" cy="17061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C9FBDD-F360-BC42-82E9-D06CE6041A91}"/>
                </a:ext>
              </a:extLst>
            </p:cNvPr>
            <p:cNvSpPr/>
            <p:nvPr/>
          </p:nvSpPr>
          <p:spPr>
            <a:xfrm>
              <a:off x="9664428" y="2687607"/>
              <a:ext cx="804672" cy="8546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/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72415B-81E6-4244-9293-450E9CD4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778" y="1836127"/>
              <a:ext cx="0" cy="851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AAA2EBE-E7F9-294E-9319-159EA55D6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36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99308-8DF5-5640-A17F-EED9FF2FC811}"/>
              </a:ext>
            </a:extLst>
          </p:cNvPr>
          <p:cNvGrpSpPr/>
          <p:nvPr/>
        </p:nvGrpSpPr>
        <p:grpSpPr>
          <a:xfrm>
            <a:off x="9849734" y="4019110"/>
            <a:ext cx="1368823" cy="1356106"/>
            <a:chOff x="9424714" y="4027312"/>
            <a:chExt cx="1368823" cy="13561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7D4A78-91E6-A047-8E3C-30804407E161}"/>
                </a:ext>
              </a:extLst>
            </p:cNvPr>
            <p:cNvSpPr/>
            <p:nvPr/>
          </p:nvSpPr>
          <p:spPr>
            <a:xfrm>
              <a:off x="9424714" y="4027312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/>
                <p:nvPr/>
              </p:nvSpPr>
              <p:spPr>
                <a:xfrm>
                  <a:off x="10416574" y="5014086"/>
                  <a:ext cx="376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6574" y="5014086"/>
                  <a:ext cx="37696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0824A-0794-4640-92A3-10C5615600D2}"/>
              </a:ext>
            </a:extLst>
          </p:cNvPr>
          <p:cNvGrpSpPr/>
          <p:nvPr/>
        </p:nvGrpSpPr>
        <p:grpSpPr>
          <a:xfrm>
            <a:off x="10031276" y="3437277"/>
            <a:ext cx="849817" cy="1658121"/>
            <a:chOff x="10031276" y="3437277"/>
            <a:chExt cx="849817" cy="1658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/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45AF43-13A3-CC44-A5CE-268794E0270A}"/>
                </a:ext>
              </a:extLst>
            </p:cNvPr>
            <p:cNvCxnSpPr>
              <a:cxnSpLocks/>
              <a:stCxn id="6" idx="5"/>
              <a:endCxn id="24" idx="0"/>
            </p:cNvCxnSpPr>
            <p:nvPr/>
          </p:nvCxnSpPr>
          <p:spPr>
            <a:xfrm>
              <a:off x="10031276" y="3437277"/>
              <a:ext cx="447481" cy="803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8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137F-5CBB-2E47-8C17-1C5FA1E6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" t="-4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DEB28-CFAC-3940-8676-FF4C86E1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84CC1-6796-824E-83DC-3A57D976BC4A}"/>
              </a:ext>
            </a:extLst>
          </p:cNvPr>
          <p:cNvGrpSpPr/>
          <p:nvPr/>
        </p:nvGrpSpPr>
        <p:grpSpPr>
          <a:xfrm>
            <a:off x="4215652" y="3696946"/>
            <a:ext cx="2337499" cy="1006579"/>
            <a:chOff x="1335817" y="4054298"/>
            <a:chExt cx="2337499" cy="1006579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9544081-2C72-D24E-A065-8BA765C91989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58149-3857-854C-A06B-87B5E87558B9}"/>
                </a:ext>
              </a:extLst>
            </p:cNvPr>
            <p:cNvSpPr txBox="1"/>
            <p:nvPr/>
          </p:nvSpPr>
          <p:spPr>
            <a:xfrm>
              <a:off x="1335817" y="4660767"/>
              <a:ext cx="2337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Classification Error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E8B70-4D73-FD4D-BA37-EEB2C616DE21}"/>
              </a:ext>
            </a:extLst>
          </p:cNvPr>
          <p:cNvGrpSpPr/>
          <p:nvPr/>
        </p:nvGrpSpPr>
        <p:grpSpPr>
          <a:xfrm>
            <a:off x="1308750" y="3674521"/>
            <a:ext cx="2534668" cy="1029004"/>
            <a:chOff x="1237233" y="4054298"/>
            <a:chExt cx="2534668" cy="102900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54A07960-5A9D-8740-8138-4BB56B1E97E1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A1F94-4B20-BD40-8EFC-88CF32F5A58B}"/>
                </a:ext>
              </a:extLst>
            </p:cNvPr>
            <p:cNvSpPr txBox="1"/>
            <p:nvPr/>
          </p:nvSpPr>
          <p:spPr>
            <a:xfrm>
              <a:off x="1237233" y="4683192"/>
              <a:ext cx="2534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EBFA3-625A-4847-BDB7-55ABF53B5E89}"/>
              </a:ext>
            </a:extLst>
          </p:cNvPr>
          <p:cNvGrpSpPr/>
          <p:nvPr/>
        </p:nvGrpSpPr>
        <p:grpSpPr>
          <a:xfrm>
            <a:off x="7236977" y="3723206"/>
            <a:ext cx="2022637" cy="1029005"/>
            <a:chOff x="4267638" y="4054297"/>
            <a:chExt cx="2022637" cy="1029005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6C4E661-494E-714D-B28B-A74D20DE485C}"/>
                </a:ext>
              </a:extLst>
            </p:cNvPr>
            <p:cNvSpPr/>
            <p:nvPr/>
          </p:nvSpPr>
          <p:spPr>
            <a:xfrm rot="16200000">
              <a:off x="4976878" y="3345057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86420-C4CC-5A41-A985-B11E60DD70D1}"/>
                </a:ext>
              </a:extLst>
            </p:cNvPr>
            <p:cNvSpPr txBox="1"/>
            <p:nvPr/>
          </p:nvSpPr>
          <p:spPr>
            <a:xfrm>
              <a:off x="4464134" y="4683192"/>
              <a:ext cx="1826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Regularization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8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3990-F307-C04E-8B29-24C2874D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A2C7-025F-234A-BB9B-A101CF8C93AD}"/>
              </a:ext>
            </a:extLst>
          </p:cNvPr>
          <p:cNvSpPr txBox="1"/>
          <p:nvPr/>
        </p:nvSpPr>
        <p:spPr>
          <a:xfrm>
            <a:off x="4355223" y="605769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Supervised Model (VDSH-S)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10BFA0CD-F671-2547-8099-E7F82E806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142" y="2252458"/>
            <a:ext cx="7438031" cy="38052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B0F29-F15C-DA4D-AD9F-D18D4CA2B84F}"/>
              </a:ext>
            </a:extLst>
          </p:cNvPr>
          <p:cNvSpPr/>
          <p:nvPr/>
        </p:nvSpPr>
        <p:spPr>
          <a:xfrm>
            <a:off x="6557992" y="4006967"/>
            <a:ext cx="3480087" cy="20507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451F-D172-3E49-901D-EA72903C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Document-specific Modeling (VDSH-SP)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1056-13F4-2F49-895C-C6AEE5C5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4504164" cy="3805364"/>
          </a:xfrm>
        </p:spPr>
        <p:txBody>
          <a:bodyPr/>
          <a:lstStyle/>
          <a:p>
            <a:r>
              <a:rPr lang="en-US" dirty="0"/>
              <a:t>The original document may contain information that is irrelevant to the labels.</a:t>
            </a:r>
          </a:p>
          <a:p>
            <a:r>
              <a:rPr lang="en-US" dirty="0"/>
              <a:t>The model adds two variables:</a:t>
            </a:r>
          </a:p>
          <a:p>
            <a:pPr lvl="1"/>
            <a:r>
              <a:rPr lang="en-US" dirty="0"/>
              <a:t>Shared variable that shared information between document and labels.</a:t>
            </a:r>
          </a:p>
          <a:p>
            <a:pPr lvl="1"/>
            <a:r>
              <a:rPr lang="en-US" dirty="0"/>
              <a:t>Private variable contains content that is irrelevant to the labels.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2DFC-B794-414D-AF47-077556E76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39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E36B56-A3FC-274F-AD14-1290D2C4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0586"/>
            <a:ext cx="5539002" cy="42723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549CA0-E49A-FA41-9F19-A175DAF92919}"/>
              </a:ext>
            </a:extLst>
          </p:cNvPr>
          <p:cNvSpPr/>
          <p:nvPr/>
        </p:nvSpPr>
        <p:spPr>
          <a:xfrm>
            <a:off x="6096000" y="5212079"/>
            <a:ext cx="4991100" cy="6972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66338-A026-2F4E-BB58-81B99DCCBF14}"/>
              </a:ext>
            </a:extLst>
          </p:cNvPr>
          <p:cNvSpPr/>
          <p:nvPr/>
        </p:nvSpPr>
        <p:spPr>
          <a:xfrm>
            <a:off x="6073140" y="4493327"/>
            <a:ext cx="4991100" cy="69723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E1C-8723-2C4E-AC34-7E5C81A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Search is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7A53-04E7-8E49-A877-F5B5EE7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core task in many search problems and applications</a:t>
            </a:r>
          </a:p>
          <a:p>
            <a:pPr lvl="1"/>
            <a:r>
              <a:rPr lang="en-US" dirty="0"/>
              <a:t>Web search</a:t>
            </a:r>
          </a:p>
          <a:p>
            <a:pPr lvl="2"/>
            <a:r>
              <a:rPr lang="en-US" dirty="0"/>
              <a:t>Spell correction</a:t>
            </a:r>
          </a:p>
          <a:p>
            <a:pPr lvl="2"/>
            <a:r>
              <a:rPr lang="en-US" dirty="0"/>
              <a:t>Spell suggestion</a:t>
            </a:r>
          </a:p>
          <a:p>
            <a:pPr lvl="1"/>
            <a:r>
              <a:rPr lang="en-US" dirty="0"/>
              <a:t>Document retrieval</a:t>
            </a:r>
          </a:p>
          <a:p>
            <a:pPr lvl="2"/>
            <a:r>
              <a:rPr lang="en-US" dirty="0"/>
              <a:t>K-mean cluster</a:t>
            </a:r>
            <a:endParaRPr lang="th-TH" dirty="0"/>
          </a:p>
          <a:p>
            <a:pPr lvl="1"/>
            <a:r>
              <a:rPr lang="en-US" dirty="0"/>
              <a:t>Near-Duplicate Detection</a:t>
            </a:r>
          </a:p>
          <a:p>
            <a:pPr lvl="2"/>
            <a:r>
              <a:rPr lang="en-US" dirty="0"/>
              <a:t>Plagiarism detection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3073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F6654-1822-4D46-9F53-5F69423E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B8CBB0-C88E-464D-9BF7-1F2E91B6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753936"/>
            <a:ext cx="5080000" cy="33909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1054D-8EB3-A648-85A3-0DCA651C7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395" y="2082632"/>
            <a:ext cx="7047493" cy="207810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665EB0-C333-2D4F-87F1-8042DA4A3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87" y="1203985"/>
            <a:ext cx="5156200" cy="3835400"/>
          </a:xfrm>
          <a:prstGeom prst="rect">
            <a:avLst/>
          </a:prstGeom>
        </p:spPr>
      </p:pic>
      <p:pic>
        <p:nvPicPr>
          <p:cNvPr id="12" name="Picture 11" descr="A screenshot of text&#10;&#10;Description automatically generated">
            <a:extLst>
              <a:ext uri="{FF2B5EF4-FFF2-40B4-BE49-F238E27FC236}">
                <a16:creationId xmlns:a16="http://schemas.microsoft.com/office/drawing/2014/main" id="{43A5993E-E510-9143-9F30-66B49B71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45" y="2536467"/>
            <a:ext cx="7335055" cy="41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6D116-2985-C940-8879-F43CDE2D8F5D}"/>
              </a:ext>
            </a:extLst>
          </p:cNvPr>
          <p:cNvGrpSpPr/>
          <p:nvPr/>
        </p:nvGrpSpPr>
        <p:grpSpPr>
          <a:xfrm>
            <a:off x="8319762" y="2086927"/>
            <a:ext cx="2963247" cy="3412934"/>
            <a:chOff x="8920716" y="2449386"/>
            <a:chExt cx="2334768" cy="34129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46FB6-C079-E041-A3BE-7EDF02C2921B}"/>
                </a:ext>
              </a:extLst>
            </p:cNvPr>
            <p:cNvSpPr/>
            <p:nvPr/>
          </p:nvSpPr>
          <p:spPr>
            <a:xfrm>
              <a:off x="8920716" y="2449386"/>
              <a:ext cx="2292096" cy="34129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/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74D84-BE84-5A4A-BF33-D2A05DD52E3A}"/>
              </a:ext>
            </a:extLst>
          </p:cNvPr>
          <p:cNvGrpSpPr/>
          <p:nvPr/>
        </p:nvGrpSpPr>
        <p:grpSpPr>
          <a:xfrm>
            <a:off x="8443037" y="3754471"/>
            <a:ext cx="1358349" cy="1368543"/>
            <a:chOff x="9426683" y="4050085"/>
            <a:chExt cx="1358349" cy="1368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F22C1-3878-0545-ACC1-4AEDB2E4ACBA}"/>
                </a:ext>
              </a:extLst>
            </p:cNvPr>
            <p:cNvSpPr/>
            <p:nvPr/>
          </p:nvSpPr>
          <p:spPr>
            <a:xfrm>
              <a:off x="9426683" y="4050085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/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2642BF-DC75-2344-894A-C660AE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22" y="1057064"/>
            <a:ext cx="8236345" cy="1144151"/>
          </a:xfrm>
        </p:spPr>
        <p:txBody>
          <a:bodyPr>
            <a:normAutofit/>
          </a:bodyPr>
          <a:lstStyle/>
          <a:p>
            <a:r>
              <a:rPr lang="en-US" sz="3000" dirty="0"/>
              <a:t>Private Document Modeling (VDSH-SP)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452" y="2086927"/>
                <a:ext cx="7439388" cy="41378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text document </a:t>
                </a:r>
                <a:r>
                  <a:rPr lang="en-US" b="1" dirty="0"/>
                  <a:t>d</a:t>
                </a:r>
                <a:r>
                  <a:rPr lang="en-US" dirty="0"/>
                  <a:t>, semantic vector </a:t>
                </a:r>
                <a:r>
                  <a:rPr lang="en-US" b="1" dirty="0"/>
                  <a:t>s</a:t>
                </a:r>
                <a:r>
                  <a:rPr lang="en-US" dirty="0"/>
                  <a:t> and </a:t>
                </a:r>
                <a:r>
                  <a:rPr lang="en-US" b="1" dirty="0"/>
                  <a:t>v</a:t>
                </a:r>
                <a:r>
                  <a:rPr lang="en-US" dirty="0"/>
                  <a:t>, and label </a:t>
                </a:r>
                <a:r>
                  <a:rPr lang="en-US" b="1" dirty="0"/>
                  <a:t>y:</a:t>
                </a:r>
              </a:p>
              <a:p>
                <a:r>
                  <a:rPr lang="en-US" dirty="0"/>
                  <a:t>Document Generative Process:</a:t>
                </a:r>
              </a:p>
              <a:p>
                <a:pPr lvl="1"/>
                <a:r>
                  <a:rPr lang="en-US" dirty="0"/>
                  <a:t>Draw semantic vector </a:t>
                </a:r>
                <a:r>
                  <a:rPr lang="en-US" b="1" dirty="0"/>
                  <a:t>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Draw semantic vector </a:t>
                </a:r>
                <a:r>
                  <a:rPr lang="en-US" b="1" dirty="0">
                    <a:solidFill>
                      <a:srgbClr val="FF0000"/>
                    </a:solidFill>
                  </a:rPr>
                  <a:t>v</a:t>
                </a:r>
                <a:r>
                  <a:rPr lang="en-US" dirty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document:</a:t>
                </a:r>
              </a:p>
              <a:p>
                <a:pPr lvl="2"/>
                <a:r>
                  <a:rPr lang="en-US" b="0" dirty="0">
                    <a:solidFill>
                      <a:srgbClr val="FF0000"/>
                    </a:solidFill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baseline="30000" dirty="0"/>
              </a:p>
              <a:p>
                <a:pPr lvl="1"/>
                <a:r>
                  <a:rPr lang="en-US" b="0" dirty="0"/>
                  <a:t>For the j-</a:t>
                </a:r>
                <a:r>
                  <a:rPr lang="en-US" b="0" dirty="0" err="1"/>
                  <a:t>th</a:t>
                </a:r>
                <a:r>
                  <a:rPr lang="en-US" b="0" dirty="0"/>
                  <a:t> label in the label set:</a:t>
                </a:r>
              </a:p>
              <a:p>
                <a:pPr lvl="2"/>
                <a:r>
                  <a:rPr lang="en-US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multiple labels/tags.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b="0" dirty="0"/>
                  <a:t> for a single label.</a:t>
                </a:r>
              </a:p>
              <a:p>
                <a:pPr marL="914400" lvl="2" indent="0">
                  <a:buNone/>
                </a:pPr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452" y="2086927"/>
                <a:ext cx="7439388" cy="4137851"/>
              </a:xfrm>
              <a:blipFill>
                <a:blip r:embed="rId4"/>
                <a:stretch>
                  <a:fillRect l="-1024" t="-2752" b="-7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/>
              <p:nvPr/>
            </p:nvSpPr>
            <p:spPr>
              <a:xfrm>
                <a:off x="9718101" y="1277089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101" y="1277089"/>
                <a:ext cx="157216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69F37D-FA0E-4642-8955-E8E2553F881B}"/>
              </a:ext>
            </a:extLst>
          </p:cNvPr>
          <p:cNvGrpSpPr/>
          <p:nvPr/>
        </p:nvGrpSpPr>
        <p:grpSpPr>
          <a:xfrm>
            <a:off x="10094933" y="1646421"/>
            <a:ext cx="804672" cy="1674328"/>
            <a:chOff x="9664428" y="1867925"/>
            <a:chExt cx="804672" cy="16743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C9FBDD-F360-BC42-82E9-D06CE6041A91}"/>
                </a:ext>
              </a:extLst>
            </p:cNvPr>
            <p:cNvSpPr/>
            <p:nvPr/>
          </p:nvSpPr>
          <p:spPr>
            <a:xfrm>
              <a:off x="9664428" y="2687607"/>
              <a:ext cx="804672" cy="8546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/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72415B-81E6-4244-9293-450E9CD42647}"/>
                </a:ext>
              </a:extLst>
            </p:cNvPr>
            <p:cNvCxnSpPr>
              <a:cxnSpLocks/>
              <a:stCxn id="17" idx="2"/>
              <a:endCxn id="6" idx="0"/>
            </p:cNvCxnSpPr>
            <p:nvPr/>
          </p:nvCxnSpPr>
          <p:spPr>
            <a:xfrm flipH="1">
              <a:off x="10066764" y="1867925"/>
              <a:ext cx="6913" cy="819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AAA2EBE-E7F9-294E-9319-159EA55D6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99308-8DF5-5640-A17F-EED9FF2FC811}"/>
              </a:ext>
            </a:extLst>
          </p:cNvPr>
          <p:cNvGrpSpPr/>
          <p:nvPr/>
        </p:nvGrpSpPr>
        <p:grpSpPr>
          <a:xfrm>
            <a:off x="9829839" y="3781894"/>
            <a:ext cx="1368823" cy="1356106"/>
            <a:chOff x="9424714" y="4027312"/>
            <a:chExt cx="1368823" cy="13561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7D4A78-91E6-A047-8E3C-30804407E161}"/>
                </a:ext>
              </a:extLst>
            </p:cNvPr>
            <p:cNvSpPr/>
            <p:nvPr/>
          </p:nvSpPr>
          <p:spPr>
            <a:xfrm>
              <a:off x="9424714" y="4027312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/>
                <p:nvPr/>
              </p:nvSpPr>
              <p:spPr>
                <a:xfrm>
                  <a:off x="10416574" y="5014086"/>
                  <a:ext cx="376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6574" y="5014086"/>
                  <a:ext cx="37696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654D30-E337-6B42-94FE-41C00E29378F}"/>
              </a:ext>
            </a:extLst>
          </p:cNvPr>
          <p:cNvGrpSpPr/>
          <p:nvPr/>
        </p:nvGrpSpPr>
        <p:grpSpPr>
          <a:xfrm>
            <a:off x="8742037" y="3320749"/>
            <a:ext cx="1755232" cy="1644892"/>
            <a:chOff x="8537628" y="3301496"/>
            <a:chExt cx="1755232" cy="16448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A20252-4F24-474E-A36A-6A8DF45359B7}"/>
                </a:ext>
              </a:extLst>
            </p:cNvPr>
            <p:cNvGrpSpPr/>
            <p:nvPr/>
          </p:nvGrpSpPr>
          <p:grpSpPr>
            <a:xfrm>
              <a:off x="8537628" y="3301496"/>
              <a:ext cx="1755232" cy="1644892"/>
              <a:chOff x="9490841" y="3318289"/>
              <a:chExt cx="1755232" cy="16448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00C8CA3-307A-4C44-B7D2-5E22D3DAF43F}"/>
                      </a:ext>
                    </a:extLst>
                  </p:cNvPr>
                  <p:cNvSpPr/>
                  <p:nvPr/>
                </p:nvSpPr>
                <p:spPr>
                  <a:xfrm>
                    <a:off x="9490841" y="4108535"/>
                    <a:ext cx="804672" cy="854646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00C8CA3-307A-4C44-B7D2-5E22D3DAF4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90841" y="4108535"/>
                    <a:ext cx="804672" cy="8546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165C146-69E1-524B-A4BF-34B3BD9CED01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10144563" y="3318289"/>
                <a:ext cx="1101510" cy="913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45AF43-13A3-CC44-A5CE-268794E0270A}"/>
                </a:ext>
              </a:extLst>
            </p:cNvPr>
            <p:cNvCxnSpPr>
              <a:cxnSpLocks/>
              <a:stCxn id="27" idx="4"/>
              <a:endCxn id="7" idx="0"/>
            </p:cNvCxnSpPr>
            <p:nvPr/>
          </p:nvCxnSpPr>
          <p:spPr>
            <a:xfrm>
              <a:off x="8930256" y="3349664"/>
              <a:ext cx="9708" cy="74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438F4-A711-DF46-97CA-1DB31596E4B4}"/>
                  </a:ext>
                </a:extLst>
              </p:cNvPr>
              <p:cNvSpPr txBox="1"/>
              <p:nvPr/>
            </p:nvSpPr>
            <p:spPr>
              <a:xfrm>
                <a:off x="8359859" y="1265837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438F4-A711-DF46-97CA-1DB31596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1265837"/>
                <a:ext cx="157216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BA70838-AF74-A243-B550-727D8E336783}"/>
              </a:ext>
            </a:extLst>
          </p:cNvPr>
          <p:cNvGrpSpPr/>
          <p:nvPr/>
        </p:nvGrpSpPr>
        <p:grpSpPr>
          <a:xfrm>
            <a:off x="10101846" y="3320749"/>
            <a:ext cx="804672" cy="1586832"/>
            <a:chOff x="10101846" y="3510850"/>
            <a:chExt cx="804672" cy="1586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/>
                <p:nvPr/>
              </p:nvSpPr>
              <p:spPr>
                <a:xfrm>
                  <a:off x="10101846" y="4243036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846" y="4243036"/>
                  <a:ext cx="804672" cy="85464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9519EFF-E5F7-A34E-BE6F-EC1EBF752A88}"/>
                </a:ext>
              </a:extLst>
            </p:cNvPr>
            <p:cNvCxnSpPr>
              <a:cxnSpLocks/>
              <a:stCxn id="6" idx="4"/>
              <a:endCxn id="24" idx="0"/>
            </p:cNvCxnSpPr>
            <p:nvPr/>
          </p:nvCxnSpPr>
          <p:spPr>
            <a:xfrm>
              <a:off x="10497269" y="3510850"/>
              <a:ext cx="6913" cy="732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DC9BEB-A47B-EE49-9F69-C4AF544712F5}"/>
              </a:ext>
            </a:extLst>
          </p:cNvPr>
          <p:cNvGrpSpPr/>
          <p:nvPr/>
        </p:nvGrpSpPr>
        <p:grpSpPr>
          <a:xfrm>
            <a:off x="8732329" y="1635169"/>
            <a:ext cx="804672" cy="1733748"/>
            <a:chOff x="10054118" y="1601343"/>
            <a:chExt cx="804672" cy="1733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56EE50E-6A2F-8E44-953E-C1E4C905FDAA}"/>
                    </a:ext>
                  </a:extLst>
                </p:cNvPr>
                <p:cNvSpPr/>
                <p:nvPr/>
              </p:nvSpPr>
              <p:spPr>
                <a:xfrm>
                  <a:off x="10054118" y="2480445"/>
                  <a:ext cx="804672" cy="85464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56EE50E-6A2F-8E44-953E-C1E4C905FD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4118" y="2480445"/>
                  <a:ext cx="804672" cy="85464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DB4509A-CE15-6340-A945-57F59DDE899F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456454" y="1601343"/>
              <a:ext cx="11275" cy="87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3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137F-5CBB-2E47-8C17-1C5FA1E6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350" y="2449386"/>
                <a:ext cx="10585450" cy="380536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𝑑𝑠𝑑𝑣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350" y="2449386"/>
                <a:ext cx="10585450" cy="3805364"/>
              </a:xfrm>
              <a:blipFill>
                <a:blip r:embed="rId2"/>
                <a:stretch>
                  <a:fillRect l="-8633" t="-4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DEB28-CFAC-3940-8676-FF4C86E1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84CC1-6796-824E-83DC-3A57D976BC4A}"/>
              </a:ext>
            </a:extLst>
          </p:cNvPr>
          <p:cNvGrpSpPr/>
          <p:nvPr/>
        </p:nvGrpSpPr>
        <p:grpSpPr>
          <a:xfrm>
            <a:off x="4004820" y="4352068"/>
            <a:ext cx="2337499" cy="1006579"/>
            <a:chOff x="1335817" y="4054298"/>
            <a:chExt cx="2337499" cy="1006579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9544081-2C72-D24E-A065-8BA765C91989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58149-3857-854C-A06B-87B5E87558B9}"/>
                </a:ext>
              </a:extLst>
            </p:cNvPr>
            <p:cNvSpPr txBox="1"/>
            <p:nvPr/>
          </p:nvSpPr>
          <p:spPr>
            <a:xfrm>
              <a:off x="1335817" y="4660767"/>
              <a:ext cx="2337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Classification Error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E8B70-4D73-FD4D-BA37-EEB2C616DE21}"/>
              </a:ext>
            </a:extLst>
          </p:cNvPr>
          <p:cNvGrpSpPr/>
          <p:nvPr/>
        </p:nvGrpSpPr>
        <p:grpSpPr>
          <a:xfrm>
            <a:off x="1119251" y="4352068"/>
            <a:ext cx="2534668" cy="1029004"/>
            <a:chOff x="1237233" y="4054298"/>
            <a:chExt cx="2534668" cy="102900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54A07960-5A9D-8740-8138-4BB56B1E97E1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A1F94-4B20-BD40-8EFC-88CF32F5A58B}"/>
                </a:ext>
              </a:extLst>
            </p:cNvPr>
            <p:cNvSpPr txBox="1"/>
            <p:nvPr/>
          </p:nvSpPr>
          <p:spPr>
            <a:xfrm>
              <a:off x="1237233" y="4683192"/>
              <a:ext cx="2534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EBFA3-625A-4847-BDB7-55ABF53B5E89}"/>
              </a:ext>
            </a:extLst>
          </p:cNvPr>
          <p:cNvGrpSpPr/>
          <p:nvPr/>
        </p:nvGrpSpPr>
        <p:grpSpPr>
          <a:xfrm>
            <a:off x="6890390" y="4360641"/>
            <a:ext cx="3851182" cy="998006"/>
            <a:chOff x="4267638" y="4054297"/>
            <a:chExt cx="2022637" cy="99800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6C4E661-494E-714D-B28B-A74D20DE485C}"/>
                </a:ext>
              </a:extLst>
            </p:cNvPr>
            <p:cNvSpPr/>
            <p:nvPr/>
          </p:nvSpPr>
          <p:spPr>
            <a:xfrm rot="16200000">
              <a:off x="4976878" y="3345057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86420-C4CC-5A41-A985-B11E60DD70D1}"/>
                </a:ext>
              </a:extLst>
            </p:cNvPr>
            <p:cNvSpPr txBox="1"/>
            <p:nvPr/>
          </p:nvSpPr>
          <p:spPr>
            <a:xfrm>
              <a:off x="4727447" y="4652193"/>
              <a:ext cx="1103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Regularization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3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3990-F307-C04E-8B29-24C2874D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A2C7-025F-234A-BB9B-A101CF8C93AD}"/>
              </a:ext>
            </a:extLst>
          </p:cNvPr>
          <p:cNvSpPr txBox="1"/>
          <p:nvPr/>
        </p:nvSpPr>
        <p:spPr>
          <a:xfrm>
            <a:off x="4355223" y="6057695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Supervised Private Document Model (VDSH-SP)</a:t>
            </a:r>
          </a:p>
        </p:txBody>
      </p:sp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9B0EF1EB-1956-E148-AF3D-AE609E212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885" y="2164505"/>
            <a:ext cx="7172230" cy="3805237"/>
          </a:xfrm>
        </p:spPr>
      </p:pic>
    </p:spTree>
    <p:extLst>
      <p:ext uri="{BB962C8B-B14F-4D97-AF65-F5344CB8AC3E}">
        <p14:creationId xmlns:p14="http://schemas.microsoft.com/office/powerpoint/2010/main" val="913302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296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RCV1</a:t>
            </a:r>
          </a:p>
          <a:p>
            <a:r>
              <a:rPr lang="en-US" sz="2400" dirty="0"/>
              <a:t>800K documents, 103 classes, multi-labeled.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5234197" y="568930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5955A9-84F9-8E4F-A8B4-4819DB366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0C7110-91B8-C549-899F-D4EB3B68D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65434"/>
              </p:ext>
            </p:extLst>
          </p:nvPr>
        </p:nvGraphicFramePr>
        <p:xfrm>
          <a:off x="2252662" y="3063081"/>
          <a:ext cx="7785101" cy="257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1">
                  <a:extLst>
                    <a:ext uri="{9D8B030D-6E8A-4147-A177-3AD203B41FA5}">
                      <a16:colId xmlns:a16="http://schemas.microsoft.com/office/drawing/2014/main" val="3824970287"/>
                    </a:ext>
                  </a:extLst>
                </a:gridCol>
                <a:gridCol w="1040127">
                  <a:extLst>
                    <a:ext uri="{9D8B030D-6E8A-4147-A177-3AD203B41FA5}">
                      <a16:colId xmlns:a16="http://schemas.microsoft.com/office/drawing/2014/main" val="3225781545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4001559954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4227612747"/>
                    </a:ext>
                  </a:extLst>
                </a:gridCol>
                <a:gridCol w="1027443">
                  <a:extLst>
                    <a:ext uri="{9D8B030D-6E8A-4147-A177-3AD203B41FA5}">
                      <a16:colId xmlns:a16="http://schemas.microsoft.com/office/drawing/2014/main" val="1146102559"/>
                    </a:ext>
                  </a:extLst>
                </a:gridCol>
                <a:gridCol w="1103550">
                  <a:extLst>
                    <a:ext uri="{9D8B030D-6E8A-4147-A177-3AD203B41FA5}">
                      <a16:colId xmlns:a16="http://schemas.microsoft.com/office/drawing/2014/main" val="350184036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8-bits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16-bits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32-bits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64-bits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128-bits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0845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VDSH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0.7976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0.6853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0.7108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0.7247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5388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KSH [5]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0.9126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0.9146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0.9333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768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SHTTM [6]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0.8829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0.9038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0.9258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0.9459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0.9447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8468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0.9652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0.9749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0.9801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0.9804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0.9800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990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0.9666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0.9757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0.9788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0.9805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0.9794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4612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 (VDSH-S)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5.76%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6.59%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5.87%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3.65%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3.74%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171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 (VDSH-SP)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5.92%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6.68%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5.72%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3.66%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3.67%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14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34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74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Reuters</a:t>
            </a:r>
          </a:p>
          <a:p>
            <a:r>
              <a:rPr lang="en-US" sz="2400" dirty="0"/>
              <a:t>10,788 documents, 90 categories, multi-labeled.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5058806" y="548874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A8283C-3799-1C49-B2BD-2246EDE84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5B6F17-E494-9148-83D6-81B5814BD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9680"/>
              </p:ext>
            </p:extLst>
          </p:nvPr>
        </p:nvGraphicFramePr>
        <p:xfrm>
          <a:off x="2085739" y="2916957"/>
          <a:ext cx="7785101" cy="2544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1">
                  <a:extLst>
                    <a:ext uri="{9D8B030D-6E8A-4147-A177-3AD203B41FA5}">
                      <a16:colId xmlns:a16="http://schemas.microsoft.com/office/drawing/2014/main" val="2513017423"/>
                    </a:ext>
                  </a:extLst>
                </a:gridCol>
                <a:gridCol w="1040127">
                  <a:extLst>
                    <a:ext uri="{9D8B030D-6E8A-4147-A177-3AD203B41FA5}">
                      <a16:colId xmlns:a16="http://schemas.microsoft.com/office/drawing/2014/main" val="2767920613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229250631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2220762724"/>
                    </a:ext>
                  </a:extLst>
                </a:gridCol>
                <a:gridCol w="1027443">
                  <a:extLst>
                    <a:ext uri="{9D8B030D-6E8A-4147-A177-3AD203B41FA5}">
                      <a16:colId xmlns:a16="http://schemas.microsoft.com/office/drawing/2014/main" val="1531369292"/>
                    </a:ext>
                  </a:extLst>
                </a:gridCol>
                <a:gridCol w="1103550">
                  <a:extLst>
                    <a:ext uri="{9D8B030D-6E8A-4147-A177-3AD203B41FA5}">
                      <a16:colId xmlns:a16="http://schemas.microsoft.com/office/drawing/2014/main" val="1917994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16-bits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32-bits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64-bits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128-bits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9639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VDSH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0.6859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0.7165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0.7753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0.7456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0.7318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00785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KSH [5]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0.7840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0.8376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0.8480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0.8537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0.8620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3263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SHTTM [6]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0.7992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0.8520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0.8323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0.8271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0.8150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39428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0.9005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0.9121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0.9337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0.9407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0.9299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4023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0.8890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0.9326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0.9283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0.9286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0.9395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8147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 (VDSH-S)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12.68%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7.05%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10.11%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10.19%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7.88%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06846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 (VDSH-SP)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11.24%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9.46%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9.47%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8.77%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8.99%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7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642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89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20Newsgroups</a:t>
            </a:r>
          </a:p>
          <a:p>
            <a:r>
              <a:rPr lang="en-US" sz="2400" dirty="0"/>
              <a:t>18,828 documents, 20 categories, single-labeled.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5225675" y="548254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7C35C6-CE41-A04D-B827-35DBB516A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6C24B1-F13C-C742-AB21-F735BCE01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56193"/>
              </p:ext>
            </p:extLst>
          </p:nvPr>
        </p:nvGraphicFramePr>
        <p:xfrm>
          <a:off x="2203449" y="2870911"/>
          <a:ext cx="7785101" cy="257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1">
                  <a:extLst>
                    <a:ext uri="{9D8B030D-6E8A-4147-A177-3AD203B41FA5}">
                      <a16:colId xmlns:a16="http://schemas.microsoft.com/office/drawing/2014/main" val="886065646"/>
                    </a:ext>
                  </a:extLst>
                </a:gridCol>
                <a:gridCol w="1040127">
                  <a:extLst>
                    <a:ext uri="{9D8B030D-6E8A-4147-A177-3AD203B41FA5}">
                      <a16:colId xmlns:a16="http://schemas.microsoft.com/office/drawing/2014/main" val="3199707875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4288576101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3704505137"/>
                    </a:ext>
                  </a:extLst>
                </a:gridCol>
                <a:gridCol w="1027443">
                  <a:extLst>
                    <a:ext uri="{9D8B030D-6E8A-4147-A177-3AD203B41FA5}">
                      <a16:colId xmlns:a16="http://schemas.microsoft.com/office/drawing/2014/main" val="1387896137"/>
                    </a:ext>
                  </a:extLst>
                </a:gridCol>
                <a:gridCol w="1103550">
                  <a:extLst>
                    <a:ext uri="{9D8B030D-6E8A-4147-A177-3AD203B41FA5}">
                      <a16:colId xmlns:a16="http://schemas.microsoft.com/office/drawing/2014/main" val="158895581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16-bits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32-bits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64-bits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128-bits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6551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VDSH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0.2905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0.3125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0.3346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0.3364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0.3874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7136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KSH [5]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0.4257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0.5559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0.6488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0.6638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919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SHTTM [6]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0.2690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0.3235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0.2357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0.1411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0.1299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82898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0.6586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0.6791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0.7564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0.6850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0.6919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1495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0.6609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0.6551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0.7045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0.7117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9834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 (VDSH-S)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54.71%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22.16%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23.94%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5.58%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4.23%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70748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 (VDSH-SP)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55.25%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17.84%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16.75%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8.59%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7.22%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44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276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FC5-28A2-1E42-807B-08D811B0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F6A5D-6FE7-5E46-9986-BEBF2D47142C}"/>
              </a:ext>
            </a:extLst>
          </p:cNvPr>
          <p:cNvSpPr txBox="1"/>
          <p:nvPr/>
        </p:nvSpPr>
        <p:spPr>
          <a:xfrm>
            <a:off x="2085739" y="2079574"/>
            <a:ext cx="689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TMC</a:t>
            </a:r>
          </a:p>
          <a:p>
            <a:r>
              <a:rPr lang="en-US" sz="2400" dirty="0"/>
              <a:t>21,519 documents, 20 categories, single-labeled.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1F72-8B77-E64C-AFB5-374A6C73E3B6}"/>
              </a:ext>
            </a:extLst>
          </p:cNvPr>
          <p:cNvSpPr txBox="1"/>
          <p:nvPr/>
        </p:nvSpPr>
        <p:spPr>
          <a:xfrm>
            <a:off x="5176517" y="549715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1F5359-00C7-E84C-9A6B-86D0CB5A7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15D9AB-3409-704E-83A8-661D7EB15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99177"/>
              </p:ext>
            </p:extLst>
          </p:nvPr>
        </p:nvGraphicFramePr>
        <p:xfrm>
          <a:off x="2085739" y="2900130"/>
          <a:ext cx="7785101" cy="257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1">
                  <a:extLst>
                    <a:ext uri="{9D8B030D-6E8A-4147-A177-3AD203B41FA5}">
                      <a16:colId xmlns:a16="http://schemas.microsoft.com/office/drawing/2014/main" val="1453208582"/>
                    </a:ext>
                  </a:extLst>
                </a:gridCol>
                <a:gridCol w="1040127">
                  <a:extLst>
                    <a:ext uri="{9D8B030D-6E8A-4147-A177-3AD203B41FA5}">
                      <a16:colId xmlns:a16="http://schemas.microsoft.com/office/drawing/2014/main" val="1111331340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4158381759"/>
                    </a:ext>
                  </a:extLst>
                </a:gridCol>
                <a:gridCol w="1017930">
                  <a:extLst>
                    <a:ext uri="{9D8B030D-6E8A-4147-A177-3AD203B41FA5}">
                      <a16:colId xmlns:a16="http://schemas.microsoft.com/office/drawing/2014/main" val="734787094"/>
                    </a:ext>
                  </a:extLst>
                </a:gridCol>
                <a:gridCol w="1027443">
                  <a:extLst>
                    <a:ext uri="{9D8B030D-6E8A-4147-A177-3AD203B41FA5}">
                      <a16:colId xmlns:a16="http://schemas.microsoft.com/office/drawing/2014/main" val="3805727794"/>
                    </a:ext>
                  </a:extLst>
                </a:gridCol>
                <a:gridCol w="1103550">
                  <a:extLst>
                    <a:ext uri="{9D8B030D-6E8A-4147-A177-3AD203B41FA5}">
                      <a16:colId xmlns:a16="http://schemas.microsoft.com/office/drawing/2014/main" val="185032529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Methods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16-bits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32-bits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64-bits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128-bits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7338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VDSH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0.6853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0.7108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0.7221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0.7247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78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KSH [5]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0.6608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0.6842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0.7047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0.7175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0.7243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07913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SHTTM [6]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0.6299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0.6571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0.6485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0.6893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0.6474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0614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0.7387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0.7887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0.7883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0.7967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0.8018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1825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VDSH-SP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0.7498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0.7798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0.7891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0.7888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0.7970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7737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% Improved (VDSH-S)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11.79%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15.09%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10.90%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10.33%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10.64%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060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% Improved (VDSH-SP)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13.47%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13.79%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11.02%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9.24%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9.98%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7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09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5E0B-DD9E-E24E-A0A3-F52E2E6A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and Thresholding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7B03B-EBF7-C24E-B5DE-D9A2FCC9D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47</a:t>
            </a:r>
          </a:p>
        </p:txBody>
      </p:sp>
      <p:pic>
        <p:nvPicPr>
          <p:cNvPr id="6" name="Picture 5" descr="A picture containing implement, stationary, pencil, drawing&#10;&#10;Description automatically generated">
            <a:extLst>
              <a:ext uri="{FF2B5EF4-FFF2-40B4-BE49-F238E27FC236}">
                <a16:creationId xmlns:a16="http://schemas.microsoft.com/office/drawing/2014/main" id="{647CD4D8-72B2-CB42-8C5F-3A57CD60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16" y="2042803"/>
            <a:ext cx="4279900" cy="36449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57D4E7-CBBF-B64D-B060-C0D0DEAA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13" y="2472415"/>
            <a:ext cx="5309168" cy="2785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46D860-52BD-AA48-883B-7E05DEE4ABF8}"/>
              </a:ext>
            </a:extLst>
          </p:cNvPr>
          <p:cNvSpPr txBox="1"/>
          <p:nvPr/>
        </p:nvSpPr>
        <p:spPr>
          <a:xfrm>
            <a:off x="885033" y="5668289"/>
            <a:ext cx="438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Precision@100 for different term weighting schemes.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E4856-0E27-8C4F-8C0A-00452612F934}"/>
              </a:ext>
            </a:extLst>
          </p:cNvPr>
          <p:cNvSpPr txBox="1"/>
          <p:nvPr/>
        </p:nvSpPr>
        <p:spPr>
          <a:xfrm>
            <a:off x="6145158" y="5660992"/>
            <a:ext cx="461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Precision@100 of using different thresholding functions.</a:t>
            </a:r>
          </a:p>
        </p:txBody>
      </p:sp>
    </p:spTree>
    <p:extLst>
      <p:ext uri="{BB962C8B-B14F-4D97-AF65-F5344CB8AC3E}">
        <p14:creationId xmlns:p14="http://schemas.microsoft.com/office/powerpoint/2010/main" val="2732293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A878C04-DB48-0D48-83FE-A9F2FFA2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64" y="2149804"/>
            <a:ext cx="8312587" cy="3345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930D4-C41C-9E46-8EBF-489C7694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Analysis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6D4893-59FC-F545-BA60-C0AB00D7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817" y="5494960"/>
            <a:ext cx="4191000" cy="10541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F12E9B-3E88-D44E-A0C4-1F67C1423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614564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E081-78CB-0041-8C22-1D2FB222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286386"/>
            <a:ext cx="10417284" cy="114415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5B62-A9C3-4147-901C-476FF1594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purpose a series of deep generative models for text hashing.</a:t>
            </a:r>
          </a:p>
          <a:p>
            <a:r>
              <a:rPr lang="en-US" dirty="0"/>
              <a:t>The models takes advantages of both deep learning and probabilistic generative models.</a:t>
            </a:r>
          </a:p>
          <a:p>
            <a:r>
              <a:rPr lang="en-US" dirty="0"/>
              <a:t>The models significantly outperform the competitive baselines on four public testbeds.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586AB-C857-FA4E-80C5-CD9CA115E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1867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E1C-8723-2C4E-AC34-7E5C81A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text corpus in the era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7A53-04E7-8E49-A877-F5B5EE7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Reviews Dataset (35M reviews, 11GB)</a:t>
            </a:r>
          </a:p>
          <a:p>
            <a:r>
              <a:rPr lang="en-US" dirty="0"/>
              <a:t>Apache Software Foundation mail archives (~200GB)</a:t>
            </a:r>
          </a:p>
          <a:p>
            <a:r>
              <a:rPr lang="en-US" dirty="0"/>
              <a:t>Reddit Comments (1.7 billion comments, 250GB)</a:t>
            </a:r>
          </a:p>
          <a:p>
            <a:r>
              <a:rPr lang="en-US" dirty="0" err="1"/>
              <a:t>ArXiv</a:t>
            </a:r>
            <a:r>
              <a:rPr lang="en-US" dirty="0"/>
              <a:t> (~270GB)</a:t>
            </a:r>
          </a:p>
          <a:p>
            <a:r>
              <a:rPr lang="en-US" dirty="0"/>
              <a:t>Google Book </a:t>
            </a:r>
            <a:r>
              <a:rPr lang="en-US" dirty="0" err="1"/>
              <a:t>Ngrams</a:t>
            </a:r>
            <a:r>
              <a:rPr lang="en-US" dirty="0"/>
              <a:t> (2.2TB)</a:t>
            </a:r>
          </a:p>
          <a:p>
            <a:r>
              <a:rPr lang="en-US" dirty="0"/>
              <a:t>Common Crawl (25 billion web pages, 541TB)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3073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455-D40D-5544-B1EF-61DCAAA9A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51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ABD13-667C-6548-98AB-B03DD1B739CF}"/>
              </a:ext>
            </a:extLst>
          </p:cNvPr>
          <p:cNvSpPr/>
          <p:nvPr/>
        </p:nvSpPr>
        <p:spPr>
          <a:xfrm>
            <a:off x="4122212" y="3766819"/>
            <a:ext cx="2869996" cy="1824684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5E428-394C-614B-A65D-218C97D0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7DDA2-708A-D74A-9D98-81163E2B1679}"/>
              </a:ext>
            </a:extLst>
          </p:cNvPr>
          <p:cNvSpPr/>
          <p:nvPr/>
        </p:nvSpPr>
        <p:spPr>
          <a:xfrm>
            <a:off x="4305300" y="2159000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Semantic Text Hashing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46533-A4E8-B14A-BFAC-367AB8B6547F}"/>
              </a:ext>
            </a:extLst>
          </p:cNvPr>
          <p:cNvSpPr/>
          <p:nvPr/>
        </p:nvSpPr>
        <p:spPr>
          <a:xfrm>
            <a:off x="936516" y="3844798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Supervised Text Hashing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29976-B0F3-424E-95FA-9FE09003C14E}"/>
              </a:ext>
            </a:extLst>
          </p:cNvPr>
          <p:cNvSpPr/>
          <p:nvPr/>
        </p:nvSpPr>
        <p:spPr>
          <a:xfrm>
            <a:off x="4216604" y="3829051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Unsupervised Model with Weak Supervision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372C-8757-D641-97AE-4B83B3B100D0}"/>
              </a:ext>
            </a:extLst>
          </p:cNvPr>
          <p:cNvSpPr/>
          <p:nvPr/>
        </p:nvSpPr>
        <p:spPr>
          <a:xfrm>
            <a:off x="7599804" y="3868182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Unsupervised Model with Document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6566E-56AB-D845-BE62-457A0AC82F75}"/>
              </a:ext>
            </a:extLst>
          </p:cNvPr>
          <p:cNvSpPr txBox="1"/>
          <p:nvPr/>
        </p:nvSpPr>
        <p:spPr>
          <a:xfrm>
            <a:off x="1620272" y="47906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VDSH-S</a:t>
            </a:r>
          </a:p>
          <a:p>
            <a:r>
              <a:rPr lang="en-US" dirty="0"/>
              <a:t>VDSH-SP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55946-FB11-864D-ABDF-F83AB7B803BD}"/>
              </a:ext>
            </a:extLst>
          </p:cNvPr>
          <p:cNvSpPr txBox="1"/>
          <p:nvPr/>
        </p:nvSpPr>
        <p:spPr>
          <a:xfrm>
            <a:off x="4831962" y="481467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</a:t>
            </a:r>
            <a:endParaRPr lang="en-US" dirty="0"/>
          </a:p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171AA-4827-D343-B685-FF2CC6A96CAB}"/>
              </a:ext>
            </a:extLst>
          </p:cNvPr>
          <p:cNvSpPr txBox="1"/>
          <p:nvPr/>
        </p:nvSpPr>
        <p:spPr>
          <a:xfrm>
            <a:off x="8160896" y="49291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09570-B09D-9749-A215-7B1D0C8FB01A}"/>
              </a:ext>
            </a:extLst>
          </p:cNvPr>
          <p:cNvSpPr txBox="1"/>
          <p:nvPr/>
        </p:nvSpPr>
        <p:spPr>
          <a:xfrm>
            <a:off x="5092721" y="3083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8B62F-4CE4-0941-9D6C-93CF960F2B3E}"/>
              </a:ext>
            </a:extLst>
          </p:cNvPr>
          <p:cNvGrpSpPr/>
          <p:nvPr/>
        </p:nvGrpSpPr>
        <p:grpSpPr>
          <a:xfrm>
            <a:off x="5594350" y="3428265"/>
            <a:ext cx="2019597" cy="400786"/>
            <a:chOff x="5594350" y="3428265"/>
            <a:chExt cx="2019597" cy="4007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EBEEC-73E1-E44F-BBFD-9A523B54EB4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350" y="3452748"/>
              <a:ext cx="0" cy="376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B9D6A-0CE9-864E-84CC-4D11787BD280}"/>
                </a:ext>
              </a:extLst>
            </p:cNvPr>
            <p:cNvSpPr txBox="1"/>
            <p:nvPr/>
          </p:nvSpPr>
          <p:spPr>
            <a:xfrm>
              <a:off x="5640330" y="3428265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Distance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05150A-BC14-3C4A-8158-C29A61FFB373}"/>
              </a:ext>
            </a:extLst>
          </p:cNvPr>
          <p:cNvGrpSpPr/>
          <p:nvPr/>
        </p:nvGrpSpPr>
        <p:grpSpPr>
          <a:xfrm>
            <a:off x="7264400" y="3083416"/>
            <a:ext cx="3299105" cy="745635"/>
            <a:chOff x="7264400" y="3083416"/>
            <a:chExt cx="3299105" cy="74563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301E8F-6A47-3840-901A-AA2566B68C7F}"/>
                </a:ext>
              </a:extLst>
            </p:cNvPr>
            <p:cNvCxnSpPr/>
            <p:nvPr/>
          </p:nvCxnSpPr>
          <p:spPr>
            <a:xfrm>
              <a:off x="7264400" y="3083416"/>
              <a:ext cx="1559498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952D6-2110-484D-8BEC-88F719D8C200}"/>
                </a:ext>
              </a:extLst>
            </p:cNvPr>
            <p:cNvSpPr txBox="1"/>
            <p:nvPr/>
          </p:nvSpPr>
          <p:spPr>
            <a:xfrm>
              <a:off x="8248448" y="3258988"/>
              <a:ext cx="2315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Connections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30E60-ED1E-254B-9C36-E5A14AF0707F}"/>
              </a:ext>
            </a:extLst>
          </p:cNvPr>
          <p:cNvGrpSpPr/>
          <p:nvPr/>
        </p:nvGrpSpPr>
        <p:grpSpPr>
          <a:xfrm>
            <a:off x="2983674" y="3083416"/>
            <a:ext cx="1461326" cy="745635"/>
            <a:chOff x="2983674" y="3083416"/>
            <a:chExt cx="1461326" cy="745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06AF1B-FEE5-8B45-8363-47489C5346E4}"/>
                </a:ext>
              </a:extLst>
            </p:cNvPr>
            <p:cNvCxnSpPr/>
            <p:nvPr/>
          </p:nvCxnSpPr>
          <p:spPr>
            <a:xfrm flipH="1">
              <a:off x="3060700" y="3083416"/>
              <a:ext cx="1384300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629698-FE91-C646-BA0A-C579A84AED8C}"/>
                </a:ext>
              </a:extLst>
            </p:cNvPr>
            <p:cNvSpPr txBox="1"/>
            <p:nvPr/>
          </p:nvSpPr>
          <p:spPr>
            <a:xfrm>
              <a:off x="2983674" y="3114194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Labels</a:t>
              </a: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DF5E5E-DA3A-3542-8542-0833FAF3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7721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E1D8E749-7484-4745-A71A-62E235A5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44" y="964752"/>
            <a:ext cx="7470312" cy="5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8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2700-7AA5-7D4E-8A07-CCEC8C23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C4E8-D512-7E4D-97CE-C192755C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4442308" cy="3805364"/>
          </a:xfrm>
        </p:spPr>
        <p:txBody>
          <a:bodyPr/>
          <a:lstStyle/>
          <a:p>
            <a:r>
              <a:rPr lang="en-US" dirty="0"/>
              <a:t>Supervised learning models are efficient but need a lot of labeled data.</a:t>
            </a:r>
          </a:p>
          <a:p>
            <a:r>
              <a:rPr lang="en-US" dirty="0"/>
              <a:t>Obtain labeled data is expensive especially for a large corpus.</a:t>
            </a:r>
          </a:p>
          <a:p>
            <a:r>
              <a:rPr lang="en-US" dirty="0"/>
              <a:t>Can we improve the unsupervised learning model (VDSH) without relying on labeled data?</a:t>
            </a:r>
          </a:p>
          <a:p>
            <a:endParaRPr lang="en-US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EE51F05-1E49-1C42-B5A4-18427E3B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14" y="1799986"/>
            <a:ext cx="6282089" cy="4190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E80B2-3EB7-7D45-85C1-641345E590A5}"/>
              </a:ext>
            </a:extLst>
          </p:cNvPr>
          <p:cNvSpPr txBox="1"/>
          <p:nvPr/>
        </p:nvSpPr>
        <p:spPr>
          <a:xfrm>
            <a:off x="5172918" y="6054247"/>
            <a:ext cx="7007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https://www.nytimes.com/2018/11/25/business/china-artificial-intelligence-labeling.html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4214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A73B-7AEB-6240-9B6F-C816C959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5B893-5BE6-3E40-89A6-17534F6F8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16" y="2007648"/>
                <a:ext cx="10603843" cy="20983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both document share many words, they are likely to be semantically similar. </a:t>
                </a:r>
              </a:p>
              <a:p>
                <a:r>
                  <a:rPr lang="en-US" dirty="0"/>
                  <a:t>We use unsupervised ranking methods such as Okapi BM25 to find K-nearest documents.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𝑠𝑐𝑜𝑟𝑒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𝐼𝐷𝐹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⋅[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𝑎𝑣𝑔𝑑𝑙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We use the K-nearest documents to generate a better binary code.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5B893-5BE6-3E40-89A6-17534F6F8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16" y="2007648"/>
                <a:ext cx="10603843" cy="2098302"/>
              </a:xfrm>
              <a:blipFill>
                <a:blip r:embed="rId2"/>
                <a:stretch>
                  <a:fillRect l="-718" t="-4819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4FD337E1-47CF-0143-B98C-93CAAC343CE1}"/>
              </a:ext>
            </a:extLst>
          </p:cNvPr>
          <p:cNvSpPr/>
          <p:nvPr/>
        </p:nvSpPr>
        <p:spPr>
          <a:xfrm>
            <a:off x="1061895" y="5025551"/>
            <a:ext cx="882869" cy="66215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Doc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EC749947-D5EF-294C-A3F2-FFDB6C4071D9}"/>
              </a:ext>
            </a:extLst>
          </p:cNvPr>
          <p:cNvSpPr/>
          <p:nvPr/>
        </p:nvSpPr>
        <p:spPr>
          <a:xfrm>
            <a:off x="5328719" y="4435185"/>
            <a:ext cx="1008992" cy="66215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1st  Doc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53BCC1BB-A922-3445-9B60-23ADDC4E3A76}"/>
              </a:ext>
            </a:extLst>
          </p:cNvPr>
          <p:cNvSpPr/>
          <p:nvPr/>
        </p:nvSpPr>
        <p:spPr>
          <a:xfrm>
            <a:off x="5328719" y="5126729"/>
            <a:ext cx="1008992" cy="66215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2nd Doc</a:t>
            </a:r>
          </a:p>
        </p:txBody>
      </p:sp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0F1E0AF1-4C5F-3944-A58B-1722664E61D3}"/>
              </a:ext>
            </a:extLst>
          </p:cNvPr>
          <p:cNvSpPr/>
          <p:nvPr/>
        </p:nvSpPr>
        <p:spPr>
          <a:xfrm>
            <a:off x="5302632" y="5827105"/>
            <a:ext cx="1048407" cy="66215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3rd Doc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714AB887-4160-0246-AE36-6E9C051F6A00}"/>
              </a:ext>
            </a:extLst>
          </p:cNvPr>
          <p:cNvSpPr/>
          <p:nvPr/>
        </p:nvSpPr>
        <p:spPr>
          <a:xfrm>
            <a:off x="2952293" y="4690727"/>
            <a:ext cx="1054250" cy="1374660"/>
          </a:xfrm>
          <a:prstGeom prst="ca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 Corpus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AEC019-557A-C345-8319-825F8C3C69D4}"/>
              </a:ext>
            </a:extLst>
          </p:cNvPr>
          <p:cNvCxnSpPr>
            <a:stCxn id="6" idx="0"/>
            <a:endCxn id="11" idx="2"/>
          </p:cNvCxnSpPr>
          <p:nvPr/>
        </p:nvCxnSpPr>
        <p:spPr>
          <a:xfrm>
            <a:off x="1944764" y="5356627"/>
            <a:ext cx="1007529" cy="2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F0D51-22E9-8843-9CEB-D974F36FEBC5}"/>
              </a:ext>
            </a:extLst>
          </p:cNvPr>
          <p:cNvCxnSpPr>
            <a:stCxn id="11" idx="4"/>
            <a:endCxn id="7" idx="2"/>
          </p:cNvCxnSpPr>
          <p:nvPr/>
        </p:nvCxnSpPr>
        <p:spPr>
          <a:xfrm flipV="1">
            <a:off x="4006543" y="4766261"/>
            <a:ext cx="1322176" cy="611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431EEB-67B3-8C49-823B-462016E347EE}"/>
              </a:ext>
            </a:extLst>
          </p:cNvPr>
          <p:cNvCxnSpPr>
            <a:stCxn id="11" idx="4"/>
            <a:endCxn id="8" idx="2"/>
          </p:cNvCxnSpPr>
          <p:nvPr/>
        </p:nvCxnSpPr>
        <p:spPr>
          <a:xfrm>
            <a:off x="4006543" y="5378057"/>
            <a:ext cx="1322176" cy="79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5C4BBF-3DA1-B343-AAA2-74457EF8083B}"/>
              </a:ext>
            </a:extLst>
          </p:cNvPr>
          <p:cNvCxnSpPr>
            <a:stCxn id="11" idx="4"/>
            <a:endCxn id="9" idx="2"/>
          </p:cNvCxnSpPr>
          <p:nvPr/>
        </p:nvCxnSpPr>
        <p:spPr>
          <a:xfrm>
            <a:off x="4006543" y="5378057"/>
            <a:ext cx="1296089" cy="78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902371-66DA-904E-9034-C380DCF57311}"/>
              </a:ext>
            </a:extLst>
          </p:cNvPr>
          <p:cNvSpPr txBox="1"/>
          <p:nvPr/>
        </p:nvSpPr>
        <p:spPr>
          <a:xfrm>
            <a:off x="2075270" y="50414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FF7561-A62A-E244-ACC2-215901773F80}"/>
              </a:ext>
            </a:extLst>
          </p:cNvPr>
          <p:cNvSpPr txBox="1"/>
          <p:nvPr/>
        </p:nvSpPr>
        <p:spPr>
          <a:xfrm>
            <a:off x="4023489" y="4441235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Top 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73051ED-C576-7A4F-AB54-13FC265EAAD8}"/>
              </a:ext>
            </a:extLst>
          </p:cNvPr>
          <p:cNvSpPr/>
          <p:nvPr/>
        </p:nvSpPr>
        <p:spPr>
          <a:xfrm>
            <a:off x="7521998" y="4894870"/>
            <a:ext cx="1753497" cy="944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Our Proposed Models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75FA94-A6E2-9440-98A2-3600AFE18335}"/>
              </a:ext>
            </a:extLst>
          </p:cNvPr>
          <p:cNvCxnSpPr>
            <a:stCxn id="8" idx="0"/>
            <a:endCxn id="25" idx="1"/>
          </p:cNvCxnSpPr>
          <p:nvPr/>
        </p:nvCxnSpPr>
        <p:spPr>
          <a:xfrm flipV="1">
            <a:off x="6337711" y="5367342"/>
            <a:ext cx="1184287" cy="9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BEB6F2-FA40-3B41-8DE5-4FE473EB9B6D}"/>
              </a:ext>
            </a:extLst>
          </p:cNvPr>
          <p:cNvCxnSpPr>
            <a:stCxn id="7" idx="0"/>
            <a:endCxn id="25" idx="1"/>
          </p:cNvCxnSpPr>
          <p:nvPr/>
        </p:nvCxnSpPr>
        <p:spPr>
          <a:xfrm>
            <a:off x="6337711" y="4766261"/>
            <a:ext cx="1184287" cy="601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25B645-4DD1-F540-B4A0-CED5D898B131}"/>
              </a:ext>
            </a:extLst>
          </p:cNvPr>
          <p:cNvCxnSpPr>
            <a:stCxn id="9" idx="0"/>
            <a:endCxn id="25" idx="1"/>
          </p:cNvCxnSpPr>
          <p:nvPr/>
        </p:nvCxnSpPr>
        <p:spPr>
          <a:xfrm flipV="1">
            <a:off x="6351039" y="5367342"/>
            <a:ext cx="1170959" cy="79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nip Single Corner Rectangle 31">
            <a:extLst>
              <a:ext uri="{FF2B5EF4-FFF2-40B4-BE49-F238E27FC236}">
                <a16:creationId xmlns:a16="http://schemas.microsoft.com/office/drawing/2014/main" id="{9619390B-D615-EC49-88B7-C6BD234E9418}"/>
              </a:ext>
            </a:extLst>
          </p:cNvPr>
          <p:cNvSpPr/>
          <p:nvPr/>
        </p:nvSpPr>
        <p:spPr>
          <a:xfrm>
            <a:off x="6773025" y="4194494"/>
            <a:ext cx="882869" cy="66215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Doc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01A16F-5E26-6747-AD49-4DFAE3305087}"/>
              </a:ext>
            </a:extLst>
          </p:cNvPr>
          <p:cNvCxnSpPr>
            <a:stCxn id="32" idx="1"/>
            <a:endCxn id="25" idx="1"/>
          </p:cNvCxnSpPr>
          <p:nvPr/>
        </p:nvCxnSpPr>
        <p:spPr>
          <a:xfrm>
            <a:off x="7214460" y="4856646"/>
            <a:ext cx="307538" cy="51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6876A5-C476-8040-BF05-E686CAAC7CF5}"/>
              </a:ext>
            </a:extLst>
          </p:cNvPr>
          <p:cNvCxnSpPr>
            <a:stCxn id="25" idx="3"/>
          </p:cNvCxnSpPr>
          <p:nvPr/>
        </p:nvCxnSpPr>
        <p:spPr>
          <a:xfrm flipV="1">
            <a:off x="9275495" y="5356627"/>
            <a:ext cx="707601" cy="1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E7630CA-6FE7-1748-93C9-1FC9FC5F3F2B}"/>
              </a:ext>
            </a:extLst>
          </p:cNvPr>
          <p:cNvSpPr txBox="1"/>
          <p:nvPr/>
        </p:nvSpPr>
        <p:spPr>
          <a:xfrm>
            <a:off x="9983096" y="517196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Hash code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1330A2B-CE93-5048-BEA5-F1687928A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0281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0" grpId="0"/>
      <p:bldP spid="21" grpId="0"/>
      <p:bldP spid="25" grpId="0" animBg="1"/>
      <p:bldP spid="32" grpId="0" animBg="1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FD47-D28D-3F4D-82A0-6A004335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Top-K Documents are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AEECD-1F84-CD4D-873D-6BCF4288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10417284" cy="14139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top-K documents are not drawn randomly.</a:t>
            </a:r>
          </a:p>
          <a:p>
            <a:r>
              <a:rPr lang="en-US" dirty="0"/>
              <a:t>The top-K documents are not always semantically similar.</a:t>
            </a:r>
          </a:p>
          <a:p>
            <a:r>
              <a:rPr lang="en-US" dirty="0"/>
              <a:t>Weak Supervision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AC10C-B596-F445-A41A-024E2340F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791AC9-4C74-C547-A989-813E62693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58667"/>
              </p:ext>
            </p:extLst>
          </p:nvPr>
        </p:nvGraphicFramePr>
        <p:xfrm>
          <a:off x="1765449" y="3863340"/>
          <a:ext cx="86611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75">
                  <a:extLst>
                    <a:ext uri="{9D8B030D-6E8A-4147-A177-3AD203B41FA5}">
                      <a16:colId xmlns:a16="http://schemas.microsoft.com/office/drawing/2014/main" val="273560099"/>
                    </a:ext>
                  </a:extLst>
                </a:gridCol>
                <a:gridCol w="2165275">
                  <a:extLst>
                    <a:ext uri="{9D8B030D-6E8A-4147-A177-3AD203B41FA5}">
                      <a16:colId xmlns:a16="http://schemas.microsoft.com/office/drawing/2014/main" val="2479867171"/>
                    </a:ext>
                  </a:extLst>
                </a:gridCol>
                <a:gridCol w="2165275">
                  <a:extLst>
                    <a:ext uri="{9D8B030D-6E8A-4147-A177-3AD203B41FA5}">
                      <a16:colId xmlns:a16="http://schemas.microsoft.com/office/drawing/2014/main" val="3774839431"/>
                    </a:ext>
                  </a:extLst>
                </a:gridCol>
                <a:gridCol w="2165275">
                  <a:extLst>
                    <a:ext uri="{9D8B030D-6E8A-4147-A177-3AD203B41FA5}">
                      <a16:colId xmlns:a16="http://schemas.microsoft.com/office/drawing/2014/main" val="3055266092"/>
                    </a:ext>
                  </a:extLst>
                </a:gridCol>
              </a:tblGrid>
              <a:tr h="396135">
                <a:tc>
                  <a:txBody>
                    <a:bodyPr/>
                    <a:lstStyle/>
                    <a:p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8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DBPedia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0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Yahoo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9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20Newsgroups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AgNews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152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45A2C3-C0A3-F641-9EE2-10A3DC2BD8FF}"/>
              </a:ext>
            </a:extLst>
          </p:cNvPr>
          <p:cNvSpPr txBox="1"/>
          <p:nvPr/>
        </p:nvSpPr>
        <p:spPr>
          <a:xfrm>
            <a:off x="5176516" y="598678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</p:spTree>
    <p:extLst>
      <p:ext uri="{BB962C8B-B14F-4D97-AF65-F5344CB8AC3E}">
        <p14:creationId xmlns:p14="http://schemas.microsoft.com/office/powerpoint/2010/main" val="723782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6D116-2985-C940-8879-F43CDE2D8F5D}"/>
              </a:ext>
            </a:extLst>
          </p:cNvPr>
          <p:cNvGrpSpPr/>
          <p:nvPr/>
        </p:nvGrpSpPr>
        <p:grpSpPr>
          <a:xfrm>
            <a:off x="8292237" y="2449386"/>
            <a:ext cx="2963247" cy="3412934"/>
            <a:chOff x="8920716" y="2449386"/>
            <a:chExt cx="2334768" cy="34129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46FB6-C079-E041-A3BE-7EDF02C2921B}"/>
                </a:ext>
              </a:extLst>
            </p:cNvPr>
            <p:cNvSpPr/>
            <p:nvPr/>
          </p:nvSpPr>
          <p:spPr>
            <a:xfrm>
              <a:off x="8920716" y="2449386"/>
              <a:ext cx="2292096" cy="34129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/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74D84-BE84-5A4A-BF33-D2A05DD52E3A}"/>
              </a:ext>
            </a:extLst>
          </p:cNvPr>
          <p:cNvGrpSpPr/>
          <p:nvPr/>
        </p:nvGrpSpPr>
        <p:grpSpPr>
          <a:xfrm>
            <a:off x="8422547" y="4027191"/>
            <a:ext cx="1358349" cy="1368543"/>
            <a:chOff x="9426683" y="4050085"/>
            <a:chExt cx="1358349" cy="1368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F22C1-3878-0545-ACC1-4AEDB2E4ACBA}"/>
                </a:ext>
              </a:extLst>
            </p:cNvPr>
            <p:cNvSpPr/>
            <p:nvPr/>
          </p:nvSpPr>
          <p:spPr>
            <a:xfrm>
              <a:off x="9426683" y="4050085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/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2642BF-DC75-2344-894A-C660AE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8"/>
            <a:ext cx="6451836" cy="916630"/>
          </a:xfrm>
        </p:spPr>
        <p:txBody>
          <a:bodyPr/>
          <a:lstStyle/>
          <a:p>
            <a:r>
              <a:rPr lang="en-US" dirty="0"/>
              <a:t>Neighbor Document Modeling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text document </a:t>
                </a:r>
                <a:r>
                  <a:rPr lang="en-US" b="1" dirty="0"/>
                  <a:t>d</a:t>
                </a:r>
                <a:r>
                  <a:rPr lang="en-US" dirty="0"/>
                  <a:t>, semantic vector </a:t>
                </a:r>
                <a:r>
                  <a:rPr lang="en-US" b="1" dirty="0"/>
                  <a:t>s</a:t>
                </a:r>
                <a:r>
                  <a:rPr lang="en-US" dirty="0"/>
                  <a:t>, and label </a:t>
                </a:r>
                <a:r>
                  <a:rPr lang="en-US" b="1" dirty="0"/>
                  <a:t>y:</a:t>
                </a:r>
              </a:p>
              <a:p>
                <a:r>
                  <a:rPr lang="en-US" dirty="0"/>
                  <a:t>Document Generative Process:</a:t>
                </a:r>
              </a:p>
              <a:p>
                <a:pPr lvl="1"/>
                <a:r>
                  <a:rPr lang="en-US" dirty="0"/>
                  <a:t>Draw semantic vector </a:t>
                </a:r>
                <a:r>
                  <a:rPr lang="en-US" b="1" dirty="0"/>
                  <a:t>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document:</a:t>
                </a:r>
              </a:p>
              <a:p>
                <a:pPr lvl="2"/>
                <a:r>
                  <a:rPr lang="en-US" b="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baseline="3000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unique </a:t>
                </a:r>
                <a:r>
                  <a:rPr lang="en-US" b="0" dirty="0"/>
                  <a:t>j-</a:t>
                </a:r>
                <a:r>
                  <a:rPr lang="en-US" b="0" dirty="0" err="1"/>
                  <a:t>th</a:t>
                </a:r>
                <a:r>
                  <a:rPr lang="en-US" b="0" dirty="0"/>
                  <a:t> word in the </a:t>
                </a:r>
                <a:r>
                  <a:rPr lang="en-US" dirty="0"/>
                  <a:t>neighborhood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lvl="2"/>
                <a:r>
                  <a:rPr lang="en-US" dirty="0"/>
                  <a:t>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  <a:blipFill>
                <a:blip r:embed="rId4"/>
                <a:stretch>
                  <a:fillRect l="-1195" t="-1835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20252-4F24-474E-A36A-6A8DF45359B7}"/>
              </a:ext>
            </a:extLst>
          </p:cNvPr>
          <p:cNvGrpSpPr/>
          <p:nvPr/>
        </p:nvGrpSpPr>
        <p:grpSpPr>
          <a:xfrm>
            <a:off x="8660291" y="3437277"/>
            <a:ext cx="804672" cy="1671384"/>
            <a:chOff x="9664428" y="3461805"/>
            <a:chExt cx="804672" cy="1671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/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65C146-69E1-524B-A4BF-34B3BD9CED01}"/>
                </a:ext>
              </a:extLst>
            </p:cNvPr>
            <p:cNvCxnSpPr>
              <a:cxnSpLocks/>
              <a:stCxn id="6" idx="3"/>
              <a:endCxn id="7" idx="0"/>
            </p:cNvCxnSpPr>
            <p:nvPr/>
          </p:nvCxnSpPr>
          <p:spPr>
            <a:xfrm flipH="1">
              <a:off x="10066764" y="3461805"/>
              <a:ext cx="399659" cy="816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/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69F37D-FA0E-4642-8955-E8E2553F881B}"/>
              </a:ext>
            </a:extLst>
          </p:cNvPr>
          <p:cNvGrpSpPr/>
          <p:nvPr/>
        </p:nvGrpSpPr>
        <p:grpSpPr>
          <a:xfrm>
            <a:off x="9344445" y="1856311"/>
            <a:ext cx="804672" cy="1706126"/>
            <a:chOff x="9664428" y="1836127"/>
            <a:chExt cx="804672" cy="17061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C9FBDD-F360-BC42-82E9-D06CE6041A91}"/>
                </a:ext>
              </a:extLst>
            </p:cNvPr>
            <p:cNvSpPr/>
            <p:nvPr/>
          </p:nvSpPr>
          <p:spPr>
            <a:xfrm>
              <a:off x="9664428" y="2687607"/>
              <a:ext cx="804672" cy="8546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/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72415B-81E6-4244-9293-450E9CD4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778" y="1836127"/>
              <a:ext cx="0" cy="851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AAA2EBE-E7F9-294E-9319-159EA55D6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55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99308-8DF5-5640-A17F-EED9FF2FC811}"/>
              </a:ext>
            </a:extLst>
          </p:cNvPr>
          <p:cNvGrpSpPr/>
          <p:nvPr/>
        </p:nvGrpSpPr>
        <p:grpSpPr>
          <a:xfrm>
            <a:off x="9849734" y="4019110"/>
            <a:ext cx="1378671" cy="1346387"/>
            <a:chOff x="9424714" y="4027312"/>
            <a:chExt cx="1378671" cy="1346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7D4A78-91E6-A047-8E3C-30804407E161}"/>
                </a:ext>
              </a:extLst>
            </p:cNvPr>
            <p:cNvSpPr/>
            <p:nvPr/>
          </p:nvSpPr>
          <p:spPr>
            <a:xfrm>
              <a:off x="9424714" y="4027312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/>
                <p:nvPr/>
              </p:nvSpPr>
              <p:spPr>
                <a:xfrm>
                  <a:off x="10304787" y="5004367"/>
                  <a:ext cx="498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4787" y="5004367"/>
                  <a:ext cx="4985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0824A-0794-4640-92A3-10C5615600D2}"/>
              </a:ext>
            </a:extLst>
          </p:cNvPr>
          <p:cNvGrpSpPr/>
          <p:nvPr/>
        </p:nvGrpSpPr>
        <p:grpSpPr>
          <a:xfrm>
            <a:off x="10031276" y="3437277"/>
            <a:ext cx="849817" cy="1658121"/>
            <a:chOff x="10031276" y="3437277"/>
            <a:chExt cx="849817" cy="1658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/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45AF43-13A3-CC44-A5CE-268794E0270A}"/>
                </a:ext>
              </a:extLst>
            </p:cNvPr>
            <p:cNvCxnSpPr>
              <a:cxnSpLocks/>
              <a:stCxn id="6" idx="5"/>
              <a:endCxn id="24" idx="0"/>
            </p:cNvCxnSpPr>
            <p:nvPr/>
          </p:nvCxnSpPr>
          <p:spPr>
            <a:xfrm>
              <a:off x="10031276" y="3437277"/>
              <a:ext cx="447481" cy="803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137F-5CBB-2E47-8C17-1C5FA1E6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" t="-4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DEB28-CFAC-3940-8676-FF4C86E1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84CC1-6796-824E-83DC-3A57D976BC4A}"/>
              </a:ext>
            </a:extLst>
          </p:cNvPr>
          <p:cNvGrpSpPr/>
          <p:nvPr/>
        </p:nvGrpSpPr>
        <p:grpSpPr>
          <a:xfrm>
            <a:off x="4215652" y="3696946"/>
            <a:ext cx="2534668" cy="1314355"/>
            <a:chOff x="1335817" y="4054298"/>
            <a:chExt cx="2534668" cy="131435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9544081-2C72-D24E-A065-8BA765C91989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58149-3857-854C-A06B-87B5E87558B9}"/>
                </a:ext>
              </a:extLst>
            </p:cNvPr>
            <p:cNvSpPr txBox="1"/>
            <p:nvPr/>
          </p:nvSpPr>
          <p:spPr>
            <a:xfrm>
              <a:off x="1335817" y="4660767"/>
              <a:ext cx="2534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Neighborhood 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E8B70-4D73-FD4D-BA37-EEB2C616DE21}"/>
              </a:ext>
            </a:extLst>
          </p:cNvPr>
          <p:cNvGrpSpPr/>
          <p:nvPr/>
        </p:nvGrpSpPr>
        <p:grpSpPr>
          <a:xfrm>
            <a:off x="1308750" y="3674521"/>
            <a:ext cx="2534668" cy="1029004"/>
            <a:chOff x="1237233" y="4054298"/>
            <a:chExt cx="2534668" cy="102900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54A07960-5A9D-8740-8138-4BB56B1E97E1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A1F94-4B20-BD40-8EFC-88CF32F5A58B}"/>
                </a:ext>
              </a:extLst>
            </p:cNvPr>
            <p:cNvSpPr txBox="1"/>
            <p:nvPr/>
          </p:nvSpPr>
          <p:spPr>
            <a:xfrm>
              <a:off x="1237233" y="4683192"/>
              <a:ext cx="2534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EBFA3-625A-4847-BDB7-55ABF53B5E89}"/>
              </a:ext>
            </a:extLst>
          </p:cNvPr>
          <p:cNvGrpSpPr/>
          <p:nvPr/>
        </p:nvGrpSpPr>
        <p:grpSpPr>
          <a:xfrm>
            <a:off x="7236977" y="3723206"/>
            <a:ext cx="2022637" cy="1029005"/>
            <a:chOff x="4267638" y="4054297"/>
            <a:chExt cx="2022637" cy="1029005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6C4E661-494E-714D-B28B-A74D20DE485C}"/>
                </a:ext>
              </a:extLst>
            </p:cNvPr>
            <p:cNvSpPr/>
            <p:nvPr/>
          </p:nvSpPr>
          <p:spPr>
            <a:xfrm rot="16200000">
              <a:off x="4976878" y="3345057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86420-C4CC-5A41-A985-B11E60DD70D1}"/>
                </a:ext>
              </a:extLst>
            </p:cNvPr>
            <p:cNvSpPr txBox="1"/>
            <p:nvPr/>
          </p:nvSpPr>
          <p:spPr>
            <a:xfrm>
              <a:off x="4464134" y="4683192"/>
              <a:ext cx="1826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Regularization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3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3990-F307-C04E-8B29-24C2874D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A2C7-025F-234A-BB9B-A101CF8C93AD}"/>
              </a:ext>
            </a:extLst>
          </p:cNvPr>
          <p:cNvSpPr txBox="1"/>
          <p:nvPr/>
        </p:nvSpPr>
        <p:spPr>
          <a:xfrm>
            <a:off x="4355223" y="6057695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Neighborhood Recognition Model (</a:t>
            </a:r>
            <a:r>
              <a:rPr lang="en-US" dirty="0" err="1"/>
              <a:t>NbrReg</a:t>
            </a:r>
            <a:r>
              <a:rPr lang="en-US" dirty="0"/>
              <a:t>)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11FF22F-18EE-7646-B842-2A10AE715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626" y="2449513"/>
            <a:ext cx="6745173" cy="3805237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A515A5-661B-FB47-8B59-7E4E5DE27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02049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BE81-ED99-4444-A0B1-66F08A8D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66" y="998175"/>
            <a:ext cx="10417284" cy="1144151"/>
          </a:xfrm>
        </p:spPr>
        <p:txBody>
          <a:bodyPr/>
          <a:lstStyle/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CFF91-9A97-D646-8390-6F936AB4D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58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F1D52A7-C2E9-C64D-9BDE-741B6EE1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18" y="1956685"/>
            <a:ext cx="6036198" cy="4070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37EE4-3BF2-8043-8E81-B66D743C599D}"/>
              </a:ext>
            </a:extLst>
          </p:cNvPr>
          <p:cNvSpPr txBox="1"/>
          <p:nvPr/>
        </p:nvSpPr>
        <p:spPr>
          <a:xfrm>
            <a:off x="4464095" y="6070084"/>
            <a:ext cx="280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NbrReg+Doc</a:t>
            </a:r>
            <a:r>
              <a:rPr lang="en-US" dirty="0"/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18641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1F4-3890-9E4F-995D-2186DC5B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DA08-6303-4B42-BC3A-0C2DA09F2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  <a:p>
            <a:pPr lvl="1"/>
            <a:r>
              <a:rPr lang="en-US" dirty="0"/>
              <a:t>Yahoo Answers (10 categories, 207,261 documents)</a:t>
            </a:r>
          </a:p>
          <a:p>
            <a:pPr lvl="1"/>
            <a:r>
              <a:rPr lang="en-US" dirty="0"/>
              <a:t>AG’s news (4 categories, 132,912 documents)</a:t>
            </a:r>
          </a:p>
          <a:p>
            <a:pPr lvl="1"/>
            <a:r>
              <a:rPr lang="en-US" dirty="0" err="1"/>
              <a:t>DBPedia</a:t>
            </a:r>
            <a:r>
              <a:rPr lang="en-US" dirty="0"/>
              <a:t> (14 classes, 107,559 documents)</a:t>
            </a:r>
          </a:p>
          <a:p>
            <a:pPr lvl="1"/>
            <a:r>
              <a:rPr lang="en-US" dirty="0"/>
              <a:t>20Newsgroups (20 categories, 18K documents)</a:t>
            </a:r>
          </a:p>
          <a:p>
            <a:r>
              <a:rPr lang="en-US" dirty="0"/>
              <a:t>Baselines</a:t>
            </a:r>
          </a:p>
          <a:p>
            <a:pPr lvl="1"/>
            <a:r>
              <a:rPr lang="en-US" dirty="0"/>
              <a:t>LSH, </a:t>
            </a:r>
            <a:r>
              <a:rPr lang="en-US" dirty="0" err="1"/>
              <a:t>SpH</a:t>
            </a:r>
            <a:r>
              <a:rPr lang="en-US" dirty="0"/>
              <a:t>, LCH, STH</a:t>
            </a:r>
          </a:p>
          <a:p>
            <a:pPr lvl="1"/>
            <a:r>
              <a:rPr lang="en-US" dirty="0"/>
              <a:t>VDSH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BFA89-70AC-FD45-B82E-B393E8CA7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59045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83C9-6D70-4542-9678-9E1082F5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similarity search on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EDD-CBA4-6A45-AFEC-FBC41D1C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Limited computational resources</a:t>
            </a:r>
          </a:p>
          <a:p>
            <a:r>
              <a:rPr lang="en-US" sz="3600" dirty="0"/>
              <a:t>Limited storage capacity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39285-888E-4A49-A1E3-F42E1935D5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00977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23DA-F0EE-A449-B89F-8C03231D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7" name="Content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42D99115-D02C-9F4A-9226-134974D7A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073" y="2019207"/>
            <a:ext cx="9272094" cy="38052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01DFFE-177C-F941-809B-4FC614D7E8A4}"/>
              </a:ext>
            </a:extLst>
          </p:cNvPr>
          <p:cNvSpPr txBox="1"/>
          <p:nvPr/>
        </p:nvSpPr>
        <p:spPr>
          <a:xfrm>
            <a:off x="5096637" y="582444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189013-0DCB-CA41-AE9F-8C462C39B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119991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3722-3B50-4A4B-B71F-97B9BB8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5CA0-35AB-ED4B-8129-CF9ADEC9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two deep generative models for text hashing by utilizing weak signals.</a:t>
            </a:r>
          </a:p>
          <a:p>
            <a:r>
              <a:rPr lang="en-US" dirty="0"/>
              <a:t>An unsupervised ranking model such as BM25 is used as weak signals.</a:t>
            </a:r>
          </a:p>
          <a:p>
            <a:r>
              <a:rPr lang="en-US" dirty="0"/>
              <a:t>The experimental results demonstrate that our models can leverage these signals and outperform the unsupervised text hashing baselines.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EBA00-3567-3545-B0F4-60BFC2C55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8338278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ABD13-667C-6548-98AB-B03DD1B739CF}"/>
              </a:ext>
            </a:extLst>
          </p:cNvPr>
          <p:cNvSpPr/>
          <p:nvPr/>
        </p:nvSpPr>
        <p:spPr>
          <a:xfrm>
            <a:off x="7461739" y="3796056"/>
            <a:ext cx="2869996" cy="1824684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5E428-394C-614B-A65D-218C97D0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A7DDA2-708A-D74A-9D98-81163E2B1679}"/>
              </a:ext>
            </a:extLst>
          </p:cNvPr>
          <p:cNvSpPr/>
          <p:nvPr/>
        </p:nvSpPr>
        <p:spPr>
          <a:xfrm>
            <a:off x="4305300" y="2159000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Semantic Text Hashing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46533-A4E8-B14A-BFAC-367AB8B6547F}"/>
              </a:ext>
            </a:extLst>
          </p:cNvPr>
          <p:cNvSpPr/>
          <p:nvPr/>
        </p:nvSpPr>
        <p:spPr>
          <a:xfrm>
            <a:off x="936516" y="3844798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Supervised Text Hashing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29976-B0F3-424E-95FA-9FE09003C14E}"/>
              </a:ext>
            </a:extLst>
          </p:cNvPr>
          <p:cNvSpPr/>
          <p:nvPr/>
        </p:nvSpPr>
        <p:spPr>
          <a:xfrm>
            <a:off x="4216604" y="3829051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Unsupervised Model with Weak Supervision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372C-8757-D641-97AE-4B83B3B100D0}"/>
              </a:ext>
            </a:extLst>
          </p:cNvPr>
          <p:cNvSpPr/>
          <p:nvPr/>
        </p:nvSpPr>
        <p:spPr>
          <a:xfrm>
            <a:off x="7599804" y="3868182"/>
            <a:ext cx="2578100" cy="86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Unsupervised Model with Document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6566E-56AB-D845-BE62-457A0AC82F75}"/>
              </a:ext>
            </a:extLst>
          </p:cNvPr>
          <p:cNvSpPr txBox="1"/>
          <p:nvPr/>
        </p:nvSpPr>
        <p:spPr>
          <a:xfrm>
            <a:off x="1620272" y="47906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VDSH-S</a:t>
            </a:r>
          </a:p>
          <a:p>
            <a:r>
              <a:rPr lang="en-US" dirty="0"/>
              <a:t>VDSH-SP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55946-FB11-864D-ABDF-F83AB7B803BD}"/>
              </a:ext>
            </a:extLst>
          </p:cNvPr>
          <p:cNvSpPr txBox="1"/>
          <p:nvPr/>
        </p:nvSpPr>
        <p:spPr>
          <a:xfrm>
            <a:off x="4831962" y="4814671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NbrReg</a:t>
            </a:r>
            <a:endParaRPr lang="en-US" dirty="0"/>
          </a:p>
          <a:p>
            <a:r>
              <a:rPr lang="en-US" dirty="0" err="1"/>
              <a:t>NbrReg+Doc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171AA-4827-D343-B685-FF2CC6A96CAB}"/>
              </a:ext>
            </a:extLst>
          </p:cNvPr>
          <p:cNvSpPr txBox="1"/>
          <p:nvPr/>
        </p:nvSpPr>
        <p:spPr>
          <a:xfrm>
            <a:off x="8160896" y="49291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09570-B09D-9749-A215-7B1D0C8FB01A}"/>
              </a:ext>
            </a:extLst>
          </p:cNvPr>
          <p:cNvSpPr txBox="1"/>
          <p:nvPr/>
        </p:nvSpPr>
        <p:spPr>
          <a:xfrm>
            <a:off x="5092721" y="3083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VDSH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8B62F-4CE4-0941-9D6C-93CF960F2B3E}"/>
              </a:ext>
            </a:extLst>
          </p:cNvPr>
          <p:cNvGrpSpPr/>
          <p:nvPr/>
        </p:nvGrpSpPr>
        <p:grpSpPr>
          <a:xfrm>
            <a:off x="5594350" y="3428265"/>
            <a:ext cx="2019597" cy="400786"/>
            <a:chOff x="5594350" y="3428265"/>
            <a:chExt cx="2019597" cy="4007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EBEEC-73E1-E44F-BBFD-9A523B54EB4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350" y="3452748"/>
              <a:ext cx="0" cy="376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B9D6A-0CE9-864E-84CC-4D11787BD280}"/>
                </a:ext>
              </a:extLst>
            </p:cNvPr>
            <p:cNvSpPr txBox="1"/>
            <p:nvPr/>
          </p:nvSpPr>
          <p:spPr>
            <a:xfrm>
              <a:off x="5640330" y="3428265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Distance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05150A-BC14-3C4A-8158-C29A61FFB373}"/>
              </a:ext>
            </a:extLst>
          </p:cNvPr>
          <p:cNvGrpSpPr/>
          <p:nvPr/>
        </p:nvGrpSpPr>
        <p:grpSpPr>
          <a:xfrm>
            <a:off x="7264400" y="3083416"/>
            <a:ext cx="3299105" cy="745635"/>
            <a:chOff x="7264400" y="3083416"/>
            <a:chExt cx="3299105" cy="74563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301E8F-6A47-3840-901A-AA2566B68C7F}"/>
                </a:ext>
              </a:extLst>
            </p:cNvPr>
            <p:cNvCxnSpPr/>
            <p:nvPr/>
          </p:nvCxnSpPr>
          <p:spPr>
            <a:xfrm>
              <a:off x="7264400" y="3083416"/>
              <a:ext cx="1559498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952D6-2110-484D-8BEC-88F719D8C200}"/>
                </a:ext>
              </a:extLst>
            </p:cNvPr>
            <p:cNvSpPr txBox="1"/>
            <p:nvPr/>
          </p:nvSpPr>
          <p:spPr>
            <a:xfrm>
              <a:off x="8248448" y="3258988"/>
              <a:ext cx="2315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Document Connections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30E60-ED1E-254B-9C36-E5A14AF0707F}"/>
              </a:ext>
            </a:extLst>
          </p:cNvPr>
          <p:cNvGrpSpPr/>
          <p:nvPr/>
        </p:nvGrpSpPr>
        <p:grpSpPr>
          <a:xfrm>
            <a:off x="2983674" y="3083416"/>
            <a:ext cx="1461326" cy="745635"/>
            <a:chOff x="2983674" y="3083416"/>
            <a:chExt cx="1461326" cy="745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06AF1B-FEE5-8B45-8363-47489C5346E4}"/>
                </a:ext>
              </a:extLst>
            </p:cNvPr>
            <p:cNvCxnSpPr/>
            <p:nvPr/>
          </p:nvCxnSpPr>
          <p:spPr>
            <a:xfrm flipH="1">
              <a:off x="3060700" y="3083416"/>
              <a:ext cx="1384300" cy="745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629698-FE91-C646-BA0A-C579A84AED8C}"/>
                </a:ext>
              </a:extLst>
            </p:cNvPr>
            <p:cNvSpPr txBox="1"/>
            <p:nvPr/>
          </p:nvSpPr>
          <p:spPr>
            <a:xfrm>
              <a:off x="2983674" y="3114194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Labels</a:t>
              </a: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DF5E5E-DA3A-3542-8542-0833FAF3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2283600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46B537-55AB-D448-BBD7-D06C50B1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555" y="775747"/>
            <a:ext cx="5280894" cy="58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19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59D7-99BE-3246-B703-BD9511DB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0BD3-2349-D64F-A582-058552B6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7"/>
            <a:ext cx="10417284" cy="1093820"/>
          </a:xfrm>
        </p:spPr>
        <p:txBody>
          <a:bodyPr/>
          <a:lstStyle/>
          <a:p>
            <a:r>
              <a:rPr lang="en-US" dirty="0"/>
              <a:t>The previous work uses BM25 algorithm to find the related documents.</a:t>
            </a:r>
          </a:p>
          <a:p>
            <a:r>
              <a:rPr lang="en-US" dirty="0"/>
              <a:t>Based on BM25 algorithm, documents are related based on word co-occurrence.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2D1BD-5ABC-F246-9756-D85535AD1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F0A43D-738F-3E45-A5CB-11B446AF349B}"/>
              </a:ext>
            </a:extLst>
          </p:cNvPr>
          <p:cNvGrpSpPr/>
          <p:nvPr/>
        </p:nvGrpSpPr>
        <p:grpSpPr>
          <a:xfrm>
            <a:off x="1110515" y="3884793"/>
            <a:ext cx="3142046" cy="2126649"/>
            <a:chOff x="1110515" y="3884793"/>
            <a:chExt cx="3142046" cy="2126649"/>
          </a:xfrm>
        </p:grpSpPr>
        <p:sp>
          <p:nvSpPr>
            <p:cNvPr id="5" name="Snip Single Corner Rectangle 4">
              <a:extLst>
                <a:ext uri="{FF2B5EF4-FFF2-40B4-BE49-F238E27FC236}">
                  <a16:creationId xmlns:a16="http://schemas.microsoft.com/office/drawing/2014/main" id="{68AC76FA-0C6A-BE46-AF92-615BBD4C31F9}"/>
                </a:ext>
              </a:extLst>
            </p:cNvPr>
            <p:cNvSpPr/>
            <p:nvPr/>
          </p:nvSpPr>
          <p:spPr>
            <a:xfrm>
              <a:off x="1167775" y="4079234"/>
              <a:ext cx="956442" cy="536028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 A</a:t>
              </a:r>
            </a:p>
          </p:txBody>
        </p:sp>
        <p:sp>
          <p:nvSpPr>
            <p:cNvPr id="6" name="Snip Single Corner Rectangle 5">
              <a:extLst>
                <a:ext uri="{FF2B5EF4-FFF2-40B4-BE49-F238E27FC236}">
                  <a16:creationId xmlns:a16="http://schemas.microsoft.com/office/drawing/2014/main" id="{D44E1AFD-DBFA-CB48-8D2C-5636D1BCD380}"/>
                </a:ext>
              </a:extLst>
            </p:cNvPr>
            <p:cNvSpPr/>
            <p:nvPr/>
          </p:nvSpPr>
          <p:spPr>
            <a:xfrm>
              <a:off x="3285609" y="3884793"/>
              <a:ext cx="956442" cy="53602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 C</a:t>
              </a:r>
            </a:p>
          </p:txBody>
        </p:sp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6810C58E-3DF9-2940-BB15-8659138CCCED}"/>
                </a:ext>
              </a:extLst>
            </p:cNvPr>
            <p:cNvSpPr/>
            <p:nvPr/>
          </p:nvSpPr>
          <p:spPr>
            <a:xfrm>
              <a:off x="2817898" y="4804448"/>
              <a:ext cx="956442" cy="53602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 D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4A6D9CA8-E83D-FC46-B277-A5D3F2472CC2}"/>
                </a:ext>
              </a:extLst>
            </p:cNvPr>
            <p:cNvSpPr/>
            <p:nvPr/>
          </p:nvSpPr>
          <p:spPr>
            <a:xfrm>
              <a:off x="1110515" y="4846489"/>
              <a:ext cx="956442" cy="53602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 B</a:t>
              </a:r>
            </a:p>
          </p:txBody>
        </p:sp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B8179C53-ADAC-6E4C-B1AA-451B53E07DDE}"/>
                </a:ext>
              </a:extLst>
            </p:cNvPr>
            <p:cNvSpPr/>
            <p:nvPr/>
          </p:nvSpPr>
          <p:spPr>
            <a:xfrm>
              <a:off x="3296119" y="5475414"/>
              <a:ext cx="956442" cy="536028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 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107D9A-C284-2448-8E32-3C2CC017C5FE}"/>
                </a:ext>
              </a:extLst>
            </p:cNvPr>
            <p:cNvCxnSpPr>
              <a:stCxn id="5" idx="1"/>
              <a:endCxn id="8" idx="3"/>
            </p:cNvCxnSpPr>
            <p:nvPr/>
          </p:nvCxnSpPr>
          <p:spPr>
            <a:xfrm flipH="1">
              <a:off x="1588736" y="4615262"/>
              <a:ext cx="57260" cy="231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6F2D7E-F83C-174B-8501-8BC5310B1080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>
              <a:off x="2124217" y="4347248"/>
              <a:ext cx="693681" cy="725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F55A7B-ED19-D845-8621-89593A907C16}"/>
              </a:ext>
            </a:extLst>
          </p:cNvPr>
          <p:cNvSpPr txBox="1"/>
          <p:nvPr/>
        </p:nvSpPr>
        <p:spPr>
          <a:xfrm>
            <a:off x="5905311" y="4347248"/>
            <a:ext cx="469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different information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 find the related documents?</a:t>
            </a:r>
          </a:p>
        </p:txBody>
      </p:sp>
    </p:spTree>
    <p:extLst>
      <p:ext uri="{BB962C8B-B14F-4D97-AF65-F5344CB8AC3E}">
        <p14:creationId xmlns:p14="http://schemas.microsoft.com/office/powerpoint/2010/main" val="8927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FF35-CF3B-C244-87C0-5E9FABB2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986A-9A81-9640-B4BC-68332BD2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358" y="2468819"/>
            <a:ext cx="3368956" cy="489757"/>
          </a:xfrm>
        </p:spPr>
        <p:txBody>
          <a:bodyPr/>
          <a:lstStyle/>
          <a:p>
            <a:r>
              <a:rPr lang="en-US" dirty="0"/>
              <a:t>Citation networks</a:t>
            </a:r>
          </a:p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910F36-41F1-7D42-893E-6EE4A899B189}"/>
              </a:ext>
            </a:extLst>
          </p:cNvPr>
          <p:cNvGrpSpPr/>
          <p:nvPr/>
        </p:nvGrpSpPr>
        <p:grpSpPr>
          <a:xfrm>
            <a:off x="1284515" y="3222173"/>
            <a:ext cx="4490358" cy="2024741"/>
            <a:chOff x="1284515" y="3222173"/>
            <a:chExt cx="4490358" cy="2024741"/>
          </a:xfrm>
        </p:grpSpPr>
        <p:sp>
          <p:nvSpPr>
            <p:cNvPr id="5" name="Snip Single Corner Rectangle 4">
              <a:extLst>
                <a:ext uri="{FF2B5EF4-FFF2-40B4-BE49-F238E27FC236}">
                  <a16:creationId xmlns:a16="http://schemas.microsoft.com/office/drawing/2014/main" id="{183E1C5C-6717-794A-A00E-41AF045624AA}"/>
                </a:ext>
              </a:extLst>
            </p:cNvPr>
            <p:cNvSpPr/>
            <p:nvPr/>
          </p:nvSpPr>
          <p:spPr>
            <a:xfrm>
              <a:off x="1284515" y="3222174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1</a:t>
              </a:r>
            </a:p>
          </p:txBody>
        </p:sp>
        <p:sp>
          <p:nvSpPr>
            <p:cNvPr id="6" name="Snip Single Corner Rectangle 5">
              <a:extLst>
                <a:ext uri="{FF2B5EF4-FFF2-40B4-BE49-F238E27FC236}">
                  <a16:creationId xmlns:a16="http://schemas.microsoft.com/office/drawing/2014/main" id="{93F1A499-BABF-A14C-8694-83FA88F27C3D}"/>
                </a:ext>
              </a:extLst>
            </p:cNvPr>
            <p:cNvSpPr/>
            <p:nvPr/>
          </p:nvSpPr>
          <p:spPr>
            <a:xfrm>
              <a:off x="2928258" y="322217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2</a:t>
              </a:r>
            </a:p>
          </p:txBody>
        </p:sp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46920DBD-AA4D-9E43-81A7-959DAF63FE9E}"/>
                </a:ext>
              </a:extLst>
            </p:cNvPr>
            <p:cNvSpPr/>
            <p:nvPr/>
          </p:nvSpPr>
          <p:spPr>
            <a:xfrm>
              <a:off x="2928258" y="3918858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3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1CE9702A-4046-ED4B-BBFD-9E763262FBF5}"/>
                </a:ext>
              </a:extLst>
            </p:cNvPr>
            <p:cNvSpPr/>
            <p:nvPr/>
          </p:nvSpPr>
          <p:spPr>
            <a:xfrm>
              <a:off x="2928258" y="461554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349429-1044-4344-A3CE-CDED171D50BF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2340429" y="3537859"/>
              <a:ext cx="5878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86712D-89EB-BA4A-8353-37E34E9ED9B6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>
              <a:off x="2340429" y="3537860"/>
              <a:ext cx="587829" cy="696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54C98B-22CC-764F-91C7-E195C015D6B3}"/>
                </a:ext>
              </a:extLst>
            </p:cNvPr>
            <p:cNvCxnSpPr>
              <a:stCxn id="5" idx="0"/>
              <a:endCxn id="8" idx="2"/>
            </p:cNvCxnSpPr>
            <p:nvPr/>
          </p:nvCxnSpPr>
          <p:spPr>
            <a:xfrm>
              <a:off x="2340429" y="3537860"/>
              <a:ext cx="587829" cy="1393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ingle Corner Rectangle 14">
              <a:extLst>
                <a:ext uri="{FF2B5EF4-FFF2-40B4-BE49-F238E27FC236}">
                  <a16:creationId xmlns:a16="http://schemas.microsoft.com/office/drawing/2014/main" id="{6C79CE5A-D574-8B48-ADD5-FB2ED9ABCFC8}"/>
                </a:ext>
              </a:extLst>
            </p:cNvPr>
            <p:cNvSpPr/>
            <p:nvPr/>
          </p:nvSpPr>
          <p:spPr>
            <a:xfrm>
              <a:off x="4691744" y="3570516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5</a:t>
              </a:r>
            </a:p>
          </p:txBody>
        </p:sp>
        <p:sp>
          <p:nvSpPr>
            <p:cNvPr id="16" name="Snip Single Corner Rectangle 15">
              <a:extLst>
                <a:ext uri="{FF2B5EF4-FFF2-40B4-BE49-F238E27FC236}">
                  <a16:creationId xmlns:a16="http://schemas.microsoft.com/office/drawing/2014/main" id="{3C52A240-5FC1-F44E-B917-C809994CC04C}"/>
                </a:ext>
              </a:extLst>
            </p:cNvPr>
            <p:cNvSpPr/>
            <p:nvPr/>
          </p:nvSpPr>
          <p:spPr>
            <a:xfrm>
              <a:off x="4718959" y="461554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36801F-C1DC-2549-873B-5E8BF08EAEBD}"/>
                </a:ext>
              </a:extLst>
            </p:cNvPr>
            <p:cNvCxnSpPr>
              <a:stCxn id="6" idx="0"/>
              <a:endCxn id="15" idx="2"/>
            </p:cNvCxnSpPr>
            <p:nvPr/>
          </p:nvCxnSpPr>
          <p:spPr>
            <a:xfrm>
              <a:off x="3984172" y="3537859"/>
              <a:ext cx="707572" cy="348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4AE640-20E7-4A42-A333-F8E7FA28BA10}"/>
                </a:ext>
              </a:extLst>
            </p:cNvPr>
            <p:cNvCxnSpPr>
              <a:stCxn id="7" idx="0"/>
              <a:endCxn id="15" idx="2"/>
            </p:cNvCxnSpPr>
            <p:nvPr/>
          </p:nvCxnSpPr>
          <p:spPr>
            <a:xfrm flipV="1">
              <a:off x="3984172" y="3886202"/>
              <a:ext cx="707572" cy="348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89A66C-102C-8A44-964A-187FDF977D41}"/>
                </a:ext>
              </a:extLst>
            </p:cNvPr>
            <p:cNvCxnSpPr>
              <a:stCxn id="8" idx="0"/>
              <a:endCxn id="16" idx="2"/>
            </p:cNvCxnSpPr>
            <p:nvPr/>
          </p:nvCxnSpPr>
          <p:spPr>
            <a:xfrm>
              <a:off x="3984172" y="4931229"/>
              <a:ext cx="7347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EC259A-7CF9-1D4B-B180-959ACFD697DB}"/>
              </a:ext>
            </a:extLst>
          </p:cNvPr>
          <p:cNvSpPr txBox="1"/>
          <p:nvPr/>
        </p:nvSpPr>
        <p:spPr>
          <a:xfrm>
            <a:off x="1627415" y="5726278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Citing and Cited papers are related.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A19D00-B477-424C-B7A8-FF663CCF0146}"/>
              </a:ext>
            </a:extLst>
          </p:cNvPr>
          <p:cNvSpPr txBox="1"/>
          <p:nvPr/>
        </p:nvSpPr>
        <p:spPr>
          <a:xfrm>
            <a:off x="7244983" y="5587778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Posts are connected if the same users</a:t>
            </a:r>
          </a:p>
          <a:p>
            <a:r>
              <a:rPr lang="en-US" dirty="0"/>
              <a:t>comments on both posts.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51879C-3242-5846-8303-0DD0EC731616}"/>
              </a:ext>
            </a:extLst>
          </p:cNvPr>
          <p:cNvGrpSpPr/>
          <p:nvPr/>
        </p:nvGrpSpPr>
        <p:grpSpPr>
          <a:xfrm>
            <a:off x="7119256" y="3429000"/>
            <a:ext cx="4045658" cy="2022213"/>
            <a:chOff x="7119256" y="3429000"/>
            <a:chExt cx="4045658" cy="20222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4A073A-549B-FA41-907C-CAB9FBB60F05}"/>
                </a:ext>
              </a:extLst>
            </p:cNvPr>
            <p:cNvSpPr/>
            <p:nvPr/>
          </p:nvSpPr>
          <p:spPr>
            <a:xfrm>
              <a:off x="7119256" y="3673876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7926C4-9309-D247-B7EF-2E898DF0E06F}"/>
                </a:ext>
              </a:extLst>
            </p:cNvPr>
            <p:cNvSpPr/>
            <p:nvPr/>
          </p:nvSpPr>
          <p:spPr>
            <a:xfrm>
              <a:off x="7119256" y="4474881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06344B-2DA7-7C41-8DE0-23B0AFF6CC57}"/>
                </a:ext>
              </a:extLst>
            </p:cNvPr>
            <p:cNvSpPr/>
            <p:nvPr/>
          </p:nvSpPr>
          <p:spPr>
            <a:xfrm>
              <a:off x="8614128" y="3437245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C24EB1-F3B8-8245-83FA-9159E57F732E}"/>
                </a:ext>
              </a:extLst>
            </p:cNvPr>
            <p:cNvSpPr/>
            <p:nvPr/>
          </p:nvSpPr>
          <p:spPr>
            <a:xfrm>
              <a:off x="8614128" y="4180223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342B4A-01EB-5B46-B6A8-4736A7BDF22D}"/>
                </a:ext>
              </a:extLst>
            </p:cNvPr>
            <p:cNvSpPr/>
            <p:nvPr/>
          </p:nvSpPr>
          <p:spPr>
            <a:xfrm>
              <a:off x="8624056" y="4923201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D0AC60-B545-CE40-9A99-86715549D991}"/>
                </a:ext>
              </a:extLst>
            </p:cNvPr>
            <p:cNvSpPr/>
            <p:nvPr/>
          </p:nvSpPr>
          <p:spPr>
            <a:xfrm>
              <a:off x="10109000" y="3429000"/>
              <a:ext cx="1055914" cy="5280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6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43D43B-4F20-4646-8AE8-EC2A2635A03F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>
            <a:xfrm>
              <a:off x="7647213" y="4201888"/>
              <a:ext cx="0" cy="272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3DB118-020D-974F-9B3E-B1ADCBD5DF4D}"/>
                </a:ext>
              </a:extLst>
            </p:cNvPr>
            <p:cNvCxnSpPr>
              <a:stCxn id="34" idx="2"/>
              <a:endCxn id="35" idx="0"/>
            </p:cNvCxnSpPr>
            <p:nvPr/>
          </p:nvCxnSpPr>
          <p:spPr>
            <a:xfrm>
              <a:off x="9142085" y="3965257"/>
              <a:ext cx="0" cy="214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489014E-B8FC-C44C-8738-FBA4628DA7BA}"/>
                </a:ext>
              </a:extLst>
            </p:cNvPr>
            <p:cNvCxnSpPr>
              <a:stCxn id="35" idx="2"/>
              <a:endCxn id="36" idx="0"/>
            </p:cNvCxnSpPr>
            <p:nvPr/>
          </p:nvCxnSpPr>
          <p:spPr>
            <a:xfrm>
              <a:off x="9142085" y="4708235"/>
              <a:ext cx="9928" cy="214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E793FE0-A41D-164A-B67D-376F0A9938BC}"/>
                </a:ext>
              </a:extLst>
            </p:cNvPr>
            <p:cNvCxnSpPr>
              <a:cxnSpLocks/>
              <a:stCxn id="28" idx="3"/>
              <a:endCxn id="36" idx="1"/>
            </p:cNvCxnSpPr>
            <p:nvPr/>
          </p:nvCxnSpPr>
          <p:spPr>
            <a:xfrm>
              <a:off x="8175170" y="3937882"/>
              <a:ext cx="448886" cy="1249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C099C3-A6C8-4B46-BE40-497810BBE95B}"/>
                </a:ext>
              </a:extLst>
            </p:cNvPr>
            <p:cNvCxnSpPr>
              <a:cxnSpLocks/>
              <a:stCxn id="35" idx="1"/>
              <a:endCxn id="33" idx="3"/>
            </p:cNvCxnSpPr>
            <p:nvPr/>
          </p:nvCxnSpPr>
          <p:spPr>
            <a:xfrm flipH="1">
              <a:off x="8175170" y="4444229"/>
              <a:ext cx="438958" cy="294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908852E-18AC-764E-85ED-395738D83452}"/>
              </a:ext>
            </a:extLst>
          </p:cNvPr>
          <p:cNvSpPr txBox="1">
            <a:spLocks/>
          </p:cNvSpPr>
          <p:nvPr/>
        </p:nvSpPr>
        <p:spPr>
          <a:xfrm>
            <a:off x="7870373" y="2468819"/>
            <a:ext cx="3368956" cy="48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0738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 Community</a:t>
            </a:r>
          </a:p>
          <a:p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F8F1A12-F372-6945-A971-BD3C91BC3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5097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47" grpId="0"/>
      <p:bldP spid="5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FD13-CAF2-6848-93D9-884A4C4A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445A-416B-0240-888E-84899E12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a graph-aware deep text hashing model, called node2hash.</a:t>
            </a:r>
          </a:p>
          <a:p>
            <a:r>
              <a:rPr lang="en-US" dirty="0"/>
              <a:t>This is unsupervised test hashing method that combines generative models and deep learning.</a:t>
            </a:r>
          </a:p>
          <a:p>
            <a:r>
              <a:rPr lang="en-US" dirty="0"/>
              <a:t>The model is applicable to a wide range of applications and datasets.</a:t>
            </a:r>
          </a:p>
          <a:p>
            <a:pPr lvl="1"/>
            <a:r>
              <a:rPr lang="en-US" dirty="0"/>
              <a:t>Explicit connections</a:t>
            </a:r>
          </a:p>
          <a:p>
            <a:pPr lvl="1"/>
            <a:r>
              <a:rPr lang="en-US" dirty="0"/>
              <a:t>Implicit connections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511D-2148-F645-B795-2D0F18F61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188068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6D116-2985-C940-8879-F43CDE2D8F5D}"/>
              </a:ext>
            </a:extLst>
          </p:cNvPr>
          <p:cNvGrpSpPr/>
          <p:nvPr/>
        </p:nvGrpSpPr>
        <p:grpSpPr>
          <a:xfrm>
            <a:off x="8292237" y="2449386"/>
            <a:ext cx="2963247" cy="3412934"/>
            <a:chOff x="8920716" y="2449386"/>
            <a:chExt cx="2334768" cy="34129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46FB6-C079-E041-A3BE-7EDF02C2921B}"/>
                </a:ext>
              </a:extLst>
            </p:cNvPr>
            <p:cNvSpPr/>
            <p:nvPr/>
          </p:nvSpPr>
          <p:spPr>
            <a:xfrm>
              <a:off x="8920716" y="2449386"/>
              <a:ext cx="2292096" cy="34129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/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411BDE-8F1A-8949-972D-4C53D43E8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20" y="5482455"/>
                  <a:ext cx="51206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74D84-BE84-5A4A-BF33-D2A05DD52E3A}"/>
              </a:ext>
            </a:extLst>
          </p:cNvPr>
          <p:cNvGrpSpPr/>
          <p:nvPr/>
        </p:nvGrpSpPr>
        <p:grpSpPr>
          <a:xfrm>
            <a:off x="8422547" y="4027191"/>
            <a:ext cx="1358349" cy="1368543"/>
            <a:chOff x="9426683" y="4050085"/>
            <a:chExt cx="1358349" cy="1368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F22C1-3878-0545-ACC1-4AEDB2E4ACBA}"/>
                </a:ext>
              </a:extLst>
            </p:cNvPr>
            <p:cNvSpPr/>
            <p:nvPr/>
          </p:nvSpPr>
          <p:spPr>
            <a:xfrm>
              <a:off x="9426683" y="4050085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/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C90B06-13F9-2845-8250-41A98B059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288" y="5049296"/>
                  <a:ext cx="4227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2642BF-DC75-2344-894A-C660AE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8"/>
            <a:ext cx="6451836" cy="916630"/>
          </a:xfrm>
        </p:spPr>
        <p:txBody>
          <a:bodyPr/>
          <a:lstStyle/>
          <a:p>
            <a:r>
              <a:rPr lang="en-US" dirty="0"/>
              <a:t>Connection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text document </a:t>
                </a:r>
                <a:r>
                  <a:rPr lang="en-US" b="1" dirty="0"/>
                  <a:t>d</a:t>
                </a:r>
                <a:r>
                  <a:rPr lang="en-US" dirty="0"/>
                  <a:t>, semantic vector </a:t>
                </a:r>
                <a:r>
                  <a:rPr lang="en-US" b="1" dirty="0"/>
                  <a:t>s</a:t>
                </a:r>
                <a:r>
                  <a:rPr lang="en-US" dirty="0"/>
                  <a:t>, and label </a:t>
                </a:r>
                <a:r>
                  <a:rPr lang="en-US" b="1" dirty="0"/>
                  <a:t>y:</a:t>
                </a:r>
              </a:p>
              <a:p>
                <a:r>
                  <a:rPr lang="en-US" dirty="0"/>
                  <a:t>Document Generative Process:</a:t>
                </a:r>
              </a:p>
              <a:p>
                <a:pPr lvl="1"/>
                <a:r>
                  <a:rPr lang="en-US" dirty="0"/>
                  <a:t>Draw semantic vector </a:t>
                </a:r>
                <a:r>
                  <a:rPr lang="en-US" b="1" dirty="0"/>
                  <a:t>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document:</a:t>
                </a:r>
              </a:p>
              <a:p>
                <a:pPr lvl="2"/>
                <a:r>
                  <a:rPr lang="en-US" b="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baseline="30000" dirty="0"/>
              </a:p>
              <a:p>
                <a:pPr lvl="1"/>
                <a:r>
                  <a:rPr lang="en-US" b="0" dirty="0"/>
                  <a:t>For </a:t>
                </a:r>
                <a:r>
                  <a:rPr lang="en-US" dirty="0"/>
                  <a:t>each neighbor of the document:</a:t>
                </a:r>
                <a:endParaRPr lang="en-US" b="0" dirty="0"/>
              </a:p>
              <a:p>
                <a:pPr lvl="2"/>
                <a:r>
                  <a:rPr lang="en-US" dirty="0"/>
                  <a:t>Draw the ID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neighbor document,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from neighbor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8EACC-7F15-0B48-88C5-C08EA28A7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542" y="2086927"/>
                <a:ext cx="7439388" cy="4137851"/>
              </a:xfrm>
              <a:blipFill>
                <a:blip r:embed="rId4"/>
                <a:stretch>
                  <a:fillRect l="-1195" t="-1835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20252-4F24-474E-A36A-6A8DF45359B7}"/>
              </a:ext>
            </a:extLst>
          </p:cNvPr>
          <p:cNvGrpSpPr/>
          <p:nvPr/>
        </p:nvGrpSpPr>
        <p:grpSpPr>
          <a:xfrm>
            <a:off x="8660291" y="3437277"/>
            <a:ext cx="804672" cy="1671384"/>
            <a:chOff x="9664428" y="3461805"/>
            <a:chExt cx="804672" cy="1671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/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00C8CA3-307A-4C44-B7D2-5E22D3DAF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428" y="4278543"/>
                  <a:ext cx="804672" cy="8546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65C146-69E1-524B-A4BF-34B3BD9CED01}"/>
                </a:ext>
              </a:extLst>
            </p:cNvPr>
            <p:cNvCxnSpPr>
              <a:cxnSpLocks/>
              <a:stCxn id="6" idx="3"/>
              <a:endCxn id="7" idx="0"/>
            </p:cNvCxnSpPr>
            <p:nvPr/>
          </p:nvCxnSpPr>
          <p:spPr>
            <a:xfrm flipH="1">
              <a:off x="10066764" y="3461805"/>
              <a:ext cx="399659" cy="816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/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A4B15-07D8-6548-8429-1E1E3403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815" y="1380874"/>
                <a:ext cx="157216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69F37D-FA0E-4642-8955-E8E2553F881B}"/>
              </a:ext>
            </a:extLst>
          </p:cNvPr>
          <p:cNvGrpSpPr/>
          <p:nvPr/>
        </p:nvGrpSpPr>
        <p:grpSpPr>
          <a:xfrm>
            <a:off x="9344445" y="1856311"/>
            <a:ext cx="804672" cy="1706126"/>
            <a:chOff x="9664428" y="1836127"/>
            <a:chExt cx="804672" cy="17061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C9FBDD-F360-BC42-82E9-D06CE6041A91}"/>
                </a:ext>
              </a:extLst>
            </p:cNvPr>
            <p:cNvSpPr/>
            <p:nvPr/>
          </p:nvSpPr>
          <p:spPr>
            <a:xfrm>
              <a:off x="9664428" y="2687607"/>
              <a:ext cx="804672" cy="85464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/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940E87-3DFA-3541-8876-97384F5E6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 flipV="1">
                  <a:off x="9715352" y="2969474"/>
                  <a:ext cx="7028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72415B-81E6-4244-9293-450E9CD4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778" y="1836127"/>
              <a:ext cx="0" cy="851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AAA2EBE-E7F9-294E-9319-159EA55D6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67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99308-8DF5-5640-A17F-EED9FF2FC811}"/>
              </a:ext>
            </a:extLst>
          </p:cNvPr>
          <p:cNvGrpSpPr/>
          <p:nvPr/>
        </p:nvGrpSpPr>
        <p:grpSpPr>
          <a:xfrm>
            <a:off x="9849734" y="4019110"/>
            <a:ext cx="1280160" cy="1346387"/>
            <a:chOff x="9424714" y="4027312"/>
            <a:chExt cx="1280160" cy="1346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7D4A78-91E6-A047-8E3C-30804407E161}"/>
                </a:ext>
              </a:extLst>
            </p:cNvPr>
            <p:cNvSpPr/>
            <p:nvPr/>
          </p:nvSpPr>
          <p:spPr>
            <a:xfrm>
              <a:off x="9424714" y="4027312"/>
              <a:ext cx="1280160" cy="1341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/>
                <p:nvPr/>
              </p:nvSpPr>
              <p:spPr>
                <a:xfrm>
                  <a:off x="10304787" y="5004367"/>
                  <a:ext cx="376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3F91B9-6074-9945-9C32-FF7D831B9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4787" y="5004367"/>
                  <a:ext cx="37696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0824A-0794-4640-92A3-10C5615600D2}"/>
              </a:ext>
            </a:extLst>
          </p:cNvPr>
          <p:cNvGrpSpPr/>
          <p:nvPr/>
        </p:nvGrpSpPr>
        <p:grpSpPr>
          <a:xfrm>
            <a:off x="10031276" y="3437277"/>
            <a:ext cx="849817" cy="1658121"/>
            <a:chOff x="10031276" y="3437277"/>
            <a:chExt cx="849817" cy="1658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/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F4EFD25-84EC-AD48-AC3C-DF491A9F6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6421" y="4240752"/>
                  <a:ext cx="804672" cy="85464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45AF43-13A3-CC44-A5CE-268794E0270A}"/>
                </a:ext>
              </a:extLst>
            </p:cNvPr>
            <p:cNvCxnSpPr>
              <a:cxnSpLocks/>
              <a:stCxn id="6" idx="5"/>
              <a:endCxn id="24" idx="0"/>
            </p:cNvCxnSpPr>
            <p:nvPr/>
          </p:nvCxnSpPr>
          <p:spPr>
            <a:xfrm>
              <a:off x="10031276" y="3437277"/>
              <a:ext cx="447481" cy="803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6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7A26-FBF1-4C4B-9949-1A50787B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9045-CF9E-484D-8175-C6D1C62C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5921484" cy="3805364"/>
          </a:xfrm>
        </p:spPr>
        <p:txBody>
          <a:bodyPr/>
          <a:lstStyle/>
          <a:p>
            <a:r>
              <a:rPr lang="en-US" dirty="0"/>
              <a:t>Any document that is only 1-hop away from the input document is probably more similar than the document which is 2-hop or 3-hop away. </a:t>
            </a:r>
          </a:p>
          <a:p>
            <a:r>
              <a:rPr lang="en-US" dirty="0"/>
              <a:t>Depth First Search (DFS)</a:t>
            </a:r>
          </a:p>
          <a:p>
            <a:pPr lvl="1"/>
            <a:r>
              <a:rPr lang="en-US" dirty="0"/>
              <a:t>Capture the global structure of the graph</a:t>
            </a:r>
          </a:p>
          <a:p>
            <a:r>
              <a:rPr lang="en-US" dirty="0"/>
              <a:t>Breadth First Search (BFS)</a:t>
            </a:r>
          </a:p>
          <a:p>
            <a:pPr lvl="1"/>
            <a:r>
              <a:rPr lang="en-US" dirty="0"/>
              <a:t>Capture the local structure of the graph</a:t>
            </a:r>
          </a:p>
          <a:p>
            <a:r>
              <a:rPr lang="en-US" dirty="0"/>
              <a:t>Random-Walk </a:t>
            </a:r>
          </a:p>
          <a:p>
            <a:pPr lvl="1"/>
            <a:r>
              <a:rPr lang="en-US" dirty="0"/>
              <a:t>Attempt to balance between DFS and BFS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183DA-812C-0447-A1E4-BA429EAC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11B6BC-5ED9-A34F-99B2-1ECE092F221C}"/>
              </a:ext>
            </a:extLst>
          </p:cNvPr>
          <p:cNvGrpSpPr/>
          <p:nvPr/>
        </p:nvGrpSpPr>
        <p:grpSpPr>
          <a:xfrm>
            <a:off x="6933292" y="2518812"/>
            <a:ext cx="4490358" cy="2024741"/>
            <a:chOff x="1284515" y="3222173"/>
            <a:chExt cx="4490358" cy="2024741"/>
          </a:xfrm>
        </p:grpSpPr>
        <p:sp>
          <p:nvSpPr>
            <p:cNvPr id="6" name="Snip Single Corner Rectangle 5">
              <a:extLst>
                <a:ext uri="{FF2B5EF4-FFF2-40B4-BE49-F238E27FC236}">
                  <a16:creationId xmlns:a16="http://schemas.microsoft.com/office/drawing/2014/main" id="{DF6C6811-371D-DD4C-9433-A4BCFD0730AC}"/>
                </a:ext>
              </a:extLst>
            </p:cNvPr>
            <p:cNvSpPr/>
            <p:nvPr/>
          </p:nvSpPr>
          <p:spPr>
            <a:xfrm>
              <a:off x="1284515" y="3222174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1</a:t>
              </a:r>
            </a:p>
          </p:txBody>
        </p:sp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755DBEA8-6D9B-2A40-B073-DC0EA8CBC7EC}"/>
                </a:ext>
              </a:extLst>
            </p:cNvPr>
            <p:cNvSpPr/>
            <p:nvPr/>
          </p:nvSpPr>
          <p:spPr>
            <a:xfrm>
              <a:off x="2928258" y="322217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2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89D848B8-3BE9-0F47-9C08-9B33F269BB49}"/>
                </a:ext>
              </a:extLst>
            </p:cNvPr>
            <p:cNvSpPr/>
            <p:nvPr/>
          </p:nvSpPr>
          <p:spPr>
            <a:xfrm>
              <a:off x="2928258" y="3918858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3</a:t>
              </a:r>
            </a:p>
          </p:txBody>
        </p:sp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763571E5-A950-6844-91C6-0E081B015FCD}"/>
                </a:ext>
              </a:extLst>
            </p:cNvPr>
            <p:cNvSpPr/>
            <p:nvPr/>
          </p:nvSpPr>
          <p:spPr>
            <a:xfrm>
              <a:off x="2928258" y="461554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B229AE-4E9A-C240-A7D9-FA57EC78EABF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V="1">
              <a:off x="2340429" y="3537859"/>
              <a:ext cx="5878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6A6EFFC-D9DB-C94A-84A6-2235334E1C18}"/>
                </a:ext>
              </a:extLst>
            </p:cNvPr>
            <p:cNvCxnSpPr>
              <a:stCxn id="6" idx="0"/>
              <a:endCxn id="8" idx="2"/>
            </p:cNvCxnSpPr>
            <p:nvPr/>
          </p:nvCxnSpPr>
          <p:spPr>
            <a:xfrm>
              <a:off x="2340429" y="3537860"/>
              <a:ext cx="587829" cy="696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50BEE3-E964-DE4A-B970-13C818DA678E}"/>
                </a:ext>
              </a:extLst>
            </p:cNvPr>
            <p:cNvCxnSpPr>
              <a:stCxn id="6" idx="0"/>
              <a:endCxn id="9" idx="2"/>
            </p:cNvCxnSpPr>
            <p:nvPr/>
          </p:nvCxnSpPr>
          <p:spPr>
            <a:xfrm>
              <a:off x="2340429" y="3537860"/>
              <a:ext cx="587829" cy="1393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nip Single Corner Rectangle 12">
              <a:extLst>
                <a:ext uri="{FF2B5EF4-FFF2-40B4-BE49-F238E27FC236}">
                  <a16:creationId xmlns:a16="http://schemas.microsoft.com/office/drawing/2014/main" id="{E416B368-DC9F-BE45-886A-2484C7A1BCD5}"/>
                </a:ext>
              </a:extLst>
            </p:cNvPr>
            <p:cNvSpPr/>
            <p:nvPr/>
          </p:nvSpPr>
          <p:spPr>
            <a:xfrm>
              <a:off x="4691744" y="3570516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5</a:t>
              </a:r>
            </a:p>
          </p:txBody>
        </p:sp>
        <p:sp>
          <p:nvSpPr>
            <p:cNvPr id="14" name="Snip Single Corner Rectangle 13">
              <a:extLst>
                <a:ext uri="{FF2B5EF4-FFF2-40B4-BE49-F238E27FC236}">
                  <a16:creationId xmlns:a16="http://schemas.microsoft.com/office/drawing/2014/main" id="{FCA62D71-7AA1-4A48-8C5D-01BF127B04BA}"/>
                </a:ext>
              </a:extLst>
            </p:cNvPr>
            <p:cNvSpPr/>
            <p:nvPr/>
          </p:nvSpPr>
          <p:spPr>
            <a:xfrm>
              <a:off x="4718959" y="4615543"/>
              <a:ext cx="1055914" cy="631371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Paper 6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3CF26B-BBD9-A44F-A3CF-0D86BA44D7A3}"/>
                </a:ext>
              </a:extLst>
            </p:cNvPr>
            <p:cNvCxnSpPr>
              <a:stCxn id="7" idx="0"/>
              <a:endCxn id="13" idx="2"/>
            </p:cNvCxnSpPr>
            <p:nvPr/>
          </p:nvCxnSpPr>
          <p:spPr>
            <a:xfrm>
              <a:off x="3984172" y="3537859"/>
              <a:ext cx="707572" cy="348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25FF876-1DE9-CF4F-BA61-A8D8C44F6DFF}"/>
                </a:ext>
              </a:extLst>
            </p:cNvPr>
            <p:cNvCxnSpPr>
              <a:stCxn id="8" idx="0"/>
              <a:endCxn id="13" idx="2"/>
            </p:cNvCxnSpPr>
            <p:nvPr/>
          </p:nvCxnSpPr>
          <p:spPr>
            <a:xfrm flipV="1">
              <a:off x="3984172" y="3886202"/>
              <a:ext cx="707572" cy="348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631374-EABB-4148-9443-F1D7AC18D134}"/>
                </a:ext>
              </a:extLst>
            </p:cNvPr>
            <p:cNvCxnSpPr>
              <a:stCxn id="9" idx="0"/>
              <a:endCxn id="14" idx="2"/>
            </p:cNvCxnSpPr>
            <p:nvPr/>
          </p:nvCxnSpPr>
          <p:spPr>
            <a:xfrm>
              <a:off x="3984172" y="4931229"/>
              <a:ext cx="7347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0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137F-5CBB-2E47-8C17-1C5FA1E6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Lowerbound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𝑁𝑏𝑟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61E86-DAA1-354C-87BE-623847F05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" t="-4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DEB28-CFAC-3940-8676-FF4C86E1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84CC1-6796-824E-83DC-3A57D976BC4A}"/>
              </a:ext>
            </a:extLst>
          </p:cNvPr>
          <p:cNvGrpSpPr/>
          <p:nvPr/>
        </p:nvGrpSpPr>
        <p:grpSpPr>
          <a:xfrm>
            <a:off x="4215652" y="3696946"/>
            <a:ext cx="2534668" cy="1314355"/>
            <a:chOff x="1335817" y="4054298"/>
            <a:chExt cx="2534668" cy="131435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9544081-2C72-D24E-A065-8BA765C91989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58149-3857-854C-A06B-87B5E87558B9}"/>
                </a:ext>
              </a:extLst>
            </p:cNvPr>
            <p:cNvSpPr txBox="1"/>
            <p:nvPr/>
          </p:nvSpPr>
          <p:spPr>
            <a:xfrm>
              <a:off x="1335817" y="4660767"/>
              <a:ext cx="2534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Connection 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1E8B70-4D73-FD4D-BA37-EEB2C616DE21}"/>
              </a:ext>
            </a:extLst>
          </p:cNvPr>
          <p:cNvGrpSpPr/>
          <p:nvPr/>
        </p:nvGrpSpPr>
        <p:grpSpPr>
          <a:xfrm>
            <a:off x="1308750" y="3674521"/>
            <a:ext cx="2534668" cy="1029004"/>
            <a:chOff x="1237233" y="4054298"/>
            <a:chExt cx="2534668" cy="102900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54A07960-5A9D-8740-8138-4BB56B1E97E1}"/>
                </a:ext>
              </a:extLst>
            </p:cNvPr>
            <p:cNvSpPr/>
            <p:nvPr/>
          </p:nvSpPr>
          <p:spPr>
            <a:xfrm rot="16200000">
              <a:off x="2202489" y="3345058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A1F94-4B20-BD40-8EFC-88CF32F5A58B}"/>
                </a:ext>
              </a:extLst>
            </p:cNvPr>
            <p:cNvSpPr txBox="1"/>
            <p:nvPr/>
          </p:nvSpPr>
          <p:spPr>
            <a:xfrm>
              <a:off x="1237233" y="4683192"/>
              <a:ext cx="2534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Reconstruction Error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EBFA3-625A-4847-BDB7-55ABF53B5E89}"/>
              </a:ext>
            </a:extLst>
          </p:cNvPr>
          <p:cNvGrpSpPr/>
          <p:nvPr/>
        </p:nvGrpSpPr>
        <p:grpSpPr>
          <a:xfrm>
            <a:off x="7236977" y="3723206"/>
            <a:ext cx="2022637" cy="1029005"/>
            <a:chOff x="4267638" y="4054297"/>
            <a:chExt cx="2022637" cy="1029005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6C4E661-494E-714D-B28B-A74D20DE485C}"/>
                </a:ext>
              </a:extLst>
            </p:cNvPr>
            <p:cNvSpPr/>
            <p:nvPr/>
          </p:nvSpPr>
          <p:spPr>
            <a:xfrm rot="16200000">
              <a:off x="4976878" y="3345057"/>
              <a:ext cx="604157" cy="202263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86420-C4CC-5A41-A985-B11E60DD70D1}"/>
                </a:ext>
              </a:extLst>
            </p:cNvPr>
            <p:cNvSpPr txBox="1"/>
            <p:nvPr/>
          </p:nvSpPr>
          <p:spPr>
            <a:xfrm>
              <a:off x="4464134" y="4683192"/>
              <a:ext cx="1826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Regularization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A7AD-9967-F045-BAEF-2ECC3FF8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9309-77DD-9C4F-8A1E-1F686D3A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71" y="2023773"/>
            <a:ext cx="10417284" cy="1497581"/>
          </a:xfrm>
        </p:spPr>
        <p:txBody>
          <a:bodyPr>
            <a:normAutofit/>
          </a:bodyPr>
          <a:lstStyle/>
          <a:p>
            <a:r>
              <a:rPr lang="en-US" dirty="0"/>
              <a:t>Fast similarity search technique</a:t>
            </a:r>
          </a:p>
          <a:p>
            <a:r>
              <a:rPr lang="en-US" dirty="0"/>
              <a:t>Maps a (text) data into a short binary vector.</a:t>
            </a:r>
          </a:p>
          <a:p>
            <a:r>
              <a:rPr lang="en-US" dirty="0"/>
              <a:t>The binary vector preserves semantic information of the input data.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96D7F-5019-0E4D-9622-42A8A478D47B}"/>
              </a:ext>
            </a:extLst>
          </p:cNvPr>
          <p:cNvGrpSpPr/>
          <p:nvPr/>
        </p:nvGrpSpPr>
        <p:grpSpPr>
          <a:xfrm>
            <a:off x="2662174" y="3672710"/>
            <a:ext cx="5475232" cy="2430684"/>
            <a:chOff x="2673748" y="4053027"/>
            <a:chExt cx="5475232" cy="2430684"/>
          </a:xfrm>
        </p:grpSpPr>
        <p:sp>
          <p:nvSpPr>
            <p:cNvPr id="5" name="Snip Single Corner Rectangle 4">
              <a:extLst>
                <a:ext uri="{FF2B5EF4-FFF2-40B4-BE49-F238E27FC236}">
                  <a16:creationId xmlns:a16="http://schemas.microsoft.com/office/drawing/2014/main" id="{C07E68EB-EB89-6242-979D-E7CAE4C60355}"/>
                </a:ext>
              </a:extLst>
            </p:cNvPr>
            <p:cNvSpPr/>
            <p:nvPr/>
          </p:nvSpPr>
          <p:spPr>
            <a:xfrm>
              <a:off x="2673752" y="4190035"/>
              <a:ext cx="972273" cy="451413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Doc 1</a:t>
              </a:r>
            </a:p>
          </p:txBody>
        </p:sp>
        <p:sp>
          <p:nvSpPr>
            <p:cNvPr id="6" name="Snip Single Corner Rectangle 5">
              <a:extLst>
                <a:ext uri="{FF2B5EF4-FFF2-40B4-BE49-F238E27FC236}">
                  <a16:creationId xmlns:a16="http://schemas.microsoft.com/office/drawing/2014/main" id="{1805CDD9-D007-D447-AD1F-A64A8306D120}"/>
                </a:ext>
              </a:extLst>
            </p:cNvPr>
            <p:cNvSpPr/>
            <p:nvPr/>
          </p:nvSpPr>
          <p:spPr>
            <a:xfrm>
              <a:off x="2673750" y="4776386"/>
              <a:ext cx="972273" cy="451413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Doc 2</a:t>
              </a:r>
            </a:p>
          </p:txBody>
        </p:sp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F5566B03-6B1B-B74C-9F27-3F61DF8C28FF}"/>
                </a:ext>
              </a:extLst>
            </p:cNvPr>
            <p:cNvSpPr/>
            <p:nvPr/>
          </p:nvSpPr>
          <p:spPr>
            <a:xfrm>
              <a:off x="2673749" y="5362737"/>
              <a:ext cx="972273" cy="451413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Doc 3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2DFD2E2A-EE0D-114E-9A46-9F261924D708}"/>
                </a:ext>
              </a:extLst>
            </p:cNvPr>
            <p:cNvSpPr/>
            <p:nvPr/>
          </p:nvSpPr>
          <p:spPr>
            <a:xfrm>
              <a:off x="2673748" y="5932719"/>
              <a:ext cx="972273" cy="451413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Doc 4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D5BBD3-9AB9-9F41-B5CA-2C14A88A4108}"/>
                </a:ext>
              </a:extLst>
            </p:cNvPr>
            <p:cNvSpPr/>
            <p:nvPr/>
          </p:nvSpPr>
          <p:spPr>
            <a:xfrm>
              <a:off x="4641851" y="4053027"/>
              <a:ext cx="3507129" cy="24306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030C70-F863-6C45-BAED-1B29A9A1F33A}"/>
                </a:ext>
              </a:extLst>
            </p:cNvPr>
            <p:cNvSpPr/>
            <p:nvPr/>
          </p:nvSpPr>
          <p:spPr>
            <a:xfrm>
              <a:off x="5937813" y="4502552"/>
              <a:ext cx="158187" cy="1388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135250-AAC6-9B43-8A90-98096267300E}"/>
                </a:ext>
              </a:extLst>
            </p:cNvPr>
            <p:cNvSpPr/>
            <p:nvPr/>
          </p:nvSpPr>
          <p:spPr>
            <a:xfrm>
              <a:off x="6090213" y="4654952"/>
              <a:ext cx="158187" cy="1388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A0195D-0CFF-FA4D-9F67-CB0613143413}"/>
                </a:ext>
              </a:extLst>
            </p:cNvPr>
            <p:cNvSpPr/>
            <p:nvPr/>
          </p:nvSpPr>
          <p:spPr>
            <a:xfrm>
              <a:off x="5125169" y="5293289"/>
              <a:ext cx="158187" cy="1388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878552-3DDE-FE42-B5B0-1F3424710727}"/>
                </a:ext>
              </a:extLst>
            </p:cNvPr>
            <p:cNvSpPr/>
            <p:nvPr/>
          </p:nvSpPr>
          <p:spPr>
            <a:xfrm>
              <a:off x="5851003" y="5728173"/>
              <a:ext cx="158187" cy="1388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A47C7C-38D3-6B46-A0DF-74E9AFE4A86A}"/>
                </a:ext>
              </a:extLst>
            </p:cNvPr>
            <p:cNvSpPr txBox="1"/>
            <p:nvPr/>
          </p:nvSpPr>
          <p:spPr>
            <a:xfrm>
              <a:off x="6561974" y="4053027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Binary space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033F922-5CDC-E046-9135-320DBAFBEF7D}"/>
                </a:ext>
              </a:extLst>
            </p:cNvPr>
            <p:cNvCxnSpPr>
              <a:stCxn id="5" idx="0"/>
            </p:cNvCxnSpPr>
            <p:nvPr/>
          </p:nvCxnSpPr>
          <p:spPr>
            <a:xfrm>
              <a:off x="3646025" y="4415742"/>
              <a:ext cx="2284071" cy="156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04DD8B6-8A74-5B40-AED6-989B5EDCF54A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3646023" y="4724400"/>
              <a:ext cx="2444190" cy="277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8819F8C-5106-FB42-BC67-5EB5357A9D1D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3646022" y="5346368"/>
              <a:ext cx="1479147" cy="242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D9BAB12-4F06-B14B-97DE-F6EB77AB0417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3646021" y="5797621"/>
              <a:ext cx="2204982" cy="360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83C5283-9CD4-904C-A417-BBB7A5A6E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5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3990-F307-C04E-8B29-24C2874D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8A2C7-025F-234A-BB9B-A101CF8C93AD}"/>
              </a:ext>
            </a:extLst>
          </p:cNvPr>
          <p:cNvSpPr txBox="1"/>
          <p:nvPr/>
        </p:nvSpPr>
        <p:spPr>
          <a:xfrm>
            <a:off x="4355223" y="605769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Node2hash model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A9DDF131-E0D6-B34A-9264-B66CD1687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5" y="2224553"/>
            <a:ext cx="7529512" cy="3639785"/>
          </a:xfrm>
        </p:spPr>
      </p:pic>
    </p:spTree>
    <p:extLst>
      <p:ext uri="{BB962C8B-B14F-4D97-AF65-F5344CB8AC3E}">
        <p14:creationId xmlns:p14="http://schemas.microsoft.com/office/powerpoint/2010/main" val="41609928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E8BD-5F6F-654A-91B7-D63E54E1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120266-EDA2-FC44-A779-C64192B10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413" y="2314448"/>
            <a:ext cx="8258678" cy="268117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E09249-1894-F143-9A4B-583E22A3DA38}"/>
              </a:ext>
            </a:extLst>
          </p:cNvPr>
          <p:cNvSpPr txBox="1"/>
          <p:nvPr/>
        </p:nvSpPr>
        <p:spPr>
          <a:xfrm>
            <a:off x="4582076" y="499562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Statistics of the datasets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81FB77-27AA-FE43-80CF-F1F571AE3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42368433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68A2-3A45-FD4F-9F00-3F874C9F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0ABF11-8924-194F-A7A0-2EB334C50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486" y="2039641"/>
            <a:ext cx="7342414" cy="3957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A512D8-5D7F-0F4A-A14D-82C62A84EE0A}"/>
              </a:ext>
            </a:extLst>
          </p:cNvPr>
          <p:cNvSpPr txBox="1"/>
          <p:nvPr/>
        </p:nvSpPr>
        <p:spPr>
          <a:xfrm>
            <a:off x="5176517" y="599744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914E404-29AD-5540-8B6C-8940094AF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0462885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BB99-99B0-E743-BC5F-CED36FD8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9388250-AE5C-D345-9591-764BFD80B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525" y="2211958"/>
            <a:ext cx="5684948" cy="37278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7EE7B-2F95-7146-84D3-28BF5B725B2E}"/>
              </a:ext>
            </a:extLst>
          </p:cNvPr>
          <p:cNvSpPr txBox="1"/>
          <p:nvPr/>
        </p:nvSpPr>
        <p:spPr>
          <a:xfrm>
            <a:off x="5307145" y="593979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A6F8F5-AE58-E349-8A99-835ACE611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522468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06AA-C617-0F47-8103-C93E9FE1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A9B8E-3C6F-594A-9DE7-82D99C095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200" y="2379762"/>
            <a:ext cx="6197600" cy="30353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340ED9-559D-8043-B2E0-A2F3B352BBA8}"/>
              </a:ext>
            </a:extLst>
          </p:cNvPr>
          <p:cNvSpPr txBox="1"/>
          <p:nvPr/>
        </p:nvSpPr>
        <p:spPr>
          <a:xfrm>
            <a:off x="5431972" y="531837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2198CD-F718-7D40-9502-8865B068E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1523805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3BC4-38C8-1141-B8A2-3C3A217B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Sampling Methods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37636BC-D6DD-1E4C-A5FF-02F93619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943" y="2229251"/>
            <a:ext cx="5244419" cy="38373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CDDE7-AA32-9C49-BF38-F3FA54F5A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E1DEC-7B19-FF42-85BA-586C34263F1B}"/>
              </a:ext>
            </a:extLst>
          </p:cNvPr>
          <p:cNvSpPr txBox="1"/>
          <p:nvPr/>
        </p:nvSpPr>
        <p:spPr>
          <a:xfrm>
            <a:off x="4103573" y="602502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at 100 with 32-bit hash code</a:t>
            </a:r>
          </a:p>
        </p:txBody>
      </p:sp>
    </p:spTree>
    <p:extLst>
      <p:ext uri="{BB962C8B-B14F-4D97-AF65-F5344CB8AC3E}">
        <p14:creationId xmlns:p14="http://schemas.microsoft.com/office/powerpoint/2010/main" val="24996310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C31C-C7B3-6046-9BD6-F0B29A3B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Analysis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BC10DB0C-D819-B840-B023-F1E72FEF5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98" y="2247900"/>
            <a:ext cx="6096000" cy="2362200"/>
          </a:xfr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09E7F8-2052-2040-B48C-8A9F52DB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48" y="4610100"/>
            <a:ext cx="4762500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0BB267-F8D1-594C-97D0-FC4BBB7D56B9}"/>
              </a:ext>
            </a:extLst>
          </p:cNvPr>
          <p:cNvSpPr txBox="1"/>
          <p:nvPr/>
        </p:nvSpPr>
        <p:spPr>
          <a:xfrm>
            <a:off x="2242457" y="5687703"/>
            <a:ext cx="8099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 of the 32-bit hash codes by </a:t>
            </a:r>
            <a:r>
              <a:rPr lang="en-US" dirty="0" err="1"/>
              <a:t>STH+Graph</a:t>
            </a:r>
            <a:r>
              <a:rPr lang="en-US" dirty="0"/>
              <a:t>, VDSH, and node2hash</a:t>
            </a:r>
          </a:p>
          <a:p>
            <a:r>
              <a:rPr lang="en-US" dirty="0"/>
              <a:t>On he </a:t>
            </a:r>
            <a:r>
              <a:rPr lang="en-US" dirty="0" err="1"/>
              <a:t>Pubmed</a:t>
            </a:r>
            <a:r>
              <a:rPr lang="en-US" dirty="0"/>
              <a:t> dataset using t-SNE.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3C9139E-B237-B847-8269-0D6FF40E7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8468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14E0-D3ED-D141-90B8-676FEE95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A3B2-FF0B-7C4A-A971-468AA499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Node2hash seamlessly integrates both document content and connections, allows two sources of information to reinforce each other.</a:t>
            </a:r>
          </a:p>
          <a:p>
            <a:r>
              <a:rPr lang="en-US" dirty="0"/>
              <a:t>Node2hash uses generative process to encode unseen documents that have no connections with the existing training documents.</a:t>
            </a:r>
          </a:p>
          <a:p>
            <a:r>
              <a:rPr lang="en-US" dirty="0"/>
              <a:t>The deep neural networks are embedded in the model so that non-linear complex hash functions can be learned.</a:t>
            </a:r>
          </a:p>
          <a:p>
            <a:r>
              <a:rPr lang="en-US" dirty="0"/>
              <a:t>Node2hash significantly outperforms the competitive baselines.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6370A-3D8A-CD42-9310-11F6286DD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3466286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B4C3-1196-A946-847E-830CB294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402" y="1866982"/>
            <a:ext cx="10417284" cy="1144151"/>
          </a:xfrm>
        </p:spPr>
        <p:txBody>
          <a:bodyPr/>
          <a:lstStyle/>
          <a:p>
            <a:r>
              <a:rPr lang="en-US" dirty="0"/>
              <a:t>Current Challenge and Future Directions</a:t>
            </a:r>
          </a:p>
        </p:txBody>
      </p:sp>
      <p:pic>
        <p:nvPicPr>
          <p:cNvPr id="7" name="Picture 6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702F6979-96D9-224E-885B-B047A3AD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228" y="3091543"/>
            <a:ext cx="3599543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85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58E1-0F04-8844-B62A-CE509156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81BD-9BA2-BE45-AC7F-2A63C55F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End-to-End training</a:t>
            </a:r>
          </a:p>
          <a:p>
            <a:pPr lvl="1"/>
            <a:r>
              <a:rPr lang="en-US" dirty="0"/>
              <a:t>The encoder function and quantization are not trained jointly.</a:t>
            </a:r>
          </a:p>
          <a:p>
            <a:pPr lvl="1"/>
            <a:r>
              <a:rPr lang="en-US" dirty="0"/>
              <a:t>The model does not learn binary codes directly.</a:t>
            </a:r>
          </a:p>
          <a:p>
            <a:r>
              <a:rPr lang="en-US" dirty="0"/>
              <a:t>Semantic hashing for an ad-hoc search</a:t>
            </a:r>
          </a:p>
          <a:p>
            <a:pPr lvl="1"/>
            <a:r>
              <a:rPr lang="en-US" dirty="0"/>
              <a:t>Ad-hoc search in the industry still depends on text-matching and revert-index to retrieve the top documents.</a:t>
            </a:r>
          </a:p>
          <a:p>
            <a:pPr lvl="1"/>
            <a:r>
              <a:rPr lang="en-US" dirty="0"/>
              <a:t>Semantic hashing could be used for search in the production environment where scalability and speed are critical.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4DD60-0D78-2746-8BE5-C6FF1DB7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72519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8CD3-54DC-5748-9155-1223AFDF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semantic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D64A-BF3B-1B40-9F23-7F99B629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hamming distance to compute a distance between two binary vectors.</a:t>
            </a:r>
          </a:p>
          <a:p>
            <a:pPr lvl="1"/>
            <a:r>
              <a:rPr lang="en-US" dirty="0"/>
              <a:t>A few machine instructions (XOR + Bit counts) </a:t>
            </a:r>
          </a:p>
          <a:p>
            <a:pPr lvl="1"/>
            <a:r>
              <a:rPr lang="en-US" strike="sngStrike" dirty="0"/>
              <a:t>Limited computational resources</a:t>
            </a:r>
          </a:p>
          <a:p>
            <a:r>
              <a:rPr lang="en-US" dirty="0"/>
              <a:t>Maps a text document into a short binary vector.</a:t>
            </a:r>
          </a:p>
          <a:p>
            <a:pPr lvl="1"/>
            <a:r>
              <a:rPr lang="en-US" dirty="0"/>
              <a:t>32, 64, or 128-bit vector</a:t>
            </a:r>
          </a:p>
          <a:p>
            <a:pPr lvl="1"/>
            <a:r>
              <a:rPr lang="en-US" dirty="0"/>
              <a:t>4, 8, 16 bytes per vector </a:t>
            </a:r>
          </a:p>
          <a:p>
            <a:pPr lvl="1"/>
            <a:r>
              <a:rPr lang="en-US" strike="sngStrike" dirty="0"/>
              <a:t>Limited storage capacity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004A8-8970-0440-BDAD-579BBBEA1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0150" y="6254750"/>
            <a:ext cx="3873500" cy="40005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105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68E5-023A-DB4E-931D-2E432B5E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F3094-00FE-3142-AFFB-547A8F576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we use document labels as a relevant signal. </a:t>
            </a:r>
          </a:p>
          <a:p>
            <a:r>
              <a:rPr lang="en-US" dirty="0"/>
              <a:t>Some may argue that any text classifier can also achieve the best performance. </a:t>
            </a:r>
          </a:p>
          <a:p>
            <a:r>
              <a:rPr lang="en-US" dirty="0"/>
              <a:t>We may need to use different evaluation methods</a:t>
            </a:r>
          </a:p>
          <a:p>
            <a:pPr lvl="1"/>
            <a:r>
              <a:rPr lang="en-US" dirty="0"/>
              <a:t>Use crowdsourcing to evaluate the top retrieved items by the models.</a:t>
            </a:r>
          </a:p>
          <a:p>
            <a:pPr lvl="1"/>
            <a:r>
              <a:rPr lang="en-US" dirty="0"/>
              <a:t>Investigate existing semantic hashing models on the new evaluation methods.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FC4C-B3A7-154F-A93E-27D1E1F86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3402294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83F0-7C92-3E40-9626-29F5B197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DCD2-5734-A943-B5CD-5C14A7CD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work at SIGIR2017 is the first semantic hashing model that models a text document generation via a deep generative formulation.</a:t>
            </a:r>
          </a:p>
          <a:p>
            <a:r>
              <a:rPr lang="en-US" dirty="0"/>
              <a:t>We derived a tractable objective function that can be translated into a deep neural networks.</a:t>
            </a:r>
          </a:p>
          <a:p>
            <a:r>
              <a:rPr lang="en-US" dirty="0"/>
              <a:t>The proposed semantic hashing models had achieved the state-of-the-arts performance on various public text datasets.</a:t>
            </a:r>
          </a:p>
          <a:p>
            <a:r>
              <a:rPr lang="en-US" dirty="0"/>
              <a:t>The SIGIR2018 paper is the first semantic hashing model that utilizes a weak signal to overcome the lack of labeled data and achieve the best performance on the document retrieval task. </a:t>
            </a:r>
          </a:p>
          <a:p>
            <a:r>
              <a:rPr lang="en-US" dirty="0"/>
              <a:t>The node2hash model utilizes graph-context and abundant auxiliary information for text hashing and achieve the state-of-the-arts performance compared with the competitive unsupervised baselines.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264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45FD-2FDB-5F45-B793-CCFC631D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400A-4A7A-B342-83E5-43A2B5E1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Prof. Yi Fang </a:t>
            </a:r>
          </a:p>
          <a:p>
            <a:pPr lvl="1"/>
            <a:r>
              <a:rPr lang="en-US" dirty="0"/>
              <a:t>The best advisor and mentor.</a:t>
            </a:r>
          </a:p>
          <a:p>
            <a:r>
              <a:rPr lang="en-US" dirty="0"/>
              <a:t>The thesis committees </a:t>
            </a:r>
          </a:p>
        </p:txBody>
      </p:sp>
    </p:spTree>
    <p:extLst>
      <p:ext uri="{BB962C8B-B14F-4D97-AF65-F5344CB8AC3E}">
        <p14:creationId xmlns:p14="http://schemas.microsoft.com/office/powerpoint/2010/main" val="22329394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87FB-CCE0-7748-975E-0F7DB226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E585-ACFA-D643-BDB5-CAA43D5A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33700"/>
            <a:ext cx="10417284" cy="380536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Wang, </a:t>
            </a:r>
            <a:r>
              <a:rPr lang="en-US" sz="1600" dirty="0" err="1"/>
              <a:t>Qifan</a:t>
            </a:r>
            <a:r>
              <a:rPr lang="en-US" sz="1600" dirty="0"/>
              <a:t>, Dan Zhang, and Luo Si. "Semantic hashing using tags and topic modeling." Proceedings of the 36th international ACM SIGIR conference on Research and development in information retrieval. 2013.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Zhang, Dell, et al. "Self-taught hashing for fast similarity search." Proceedings of the 33rd international ACM SIGIR conference on Research and development in information retrieval. 2010.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Weiss, </a:t>
            </a:r>
            <a:r>
              <a:rPr lang="en-US" sz="1600" dirty="0" err="1"/>
              <a:t>Yair</a:t>
            </a:r>
            <a:r>
              <a:rPr lang="en-US" sz="1600" dirty="0"/>
              <a:t>, Antonio Torralba, and Rob Fergus. "Spectral hashing." </a:t>
            </a:r>
            <a:r>
              <a:rPr lang="en-US" sz="1600" i="1" dirty="0"/>
              <a:t>Advances in neural information processing systems</a:t>
            </a:r>
            <a:r>
              <a:rPr lang="en-US" sz="1600" dirty="0"/>
              <a:t>. 2009.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Salakhutdinov</a:t>
            </a:r>
            <a:r>
              <a:rPr lang="en-US" sz="1600" dirty="0"/>
              <a:t>, Ruslan, and Geoffrey Hinton. "Semantic hashing." International Journal of Approximate Reasoning 50.7 (2009): 969-978.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Scott </a:t>
            </a:r>
            <a:r>
              <a:rPr lang="en-US" sz="1600" dirty="0" err="1"/>
              <a:t>Deerwester</a:t>
            </a:r>
            <a:r>
              <a:rPr lang="en-US" sz="1600" dirty="0"/>
              <a:t>, Susan T </a:t>
            </a:r>
            <a:r>
              <a:rPr lang="en-US" sz="1600" dirty="0" err="1"/>
              <a:t>Dumais</a:t>
            </a:r>
            <a:r>
              <a:rPr lang="en-US" sz="1600" dirty="0"/>
              <a:t>, George W Furnas, Thomas K </a:t>
            </a:r>
            <a:r>
              <a:rPr lang="en-US" sz="1600" dirty="0" err="1"/>
              <a:t>Landauer</a:t>
            </a:r>
            <a:r>
              <a:rPr lang="en-US" sz="1600" dirty="0"/>
              <a:t>, </a:t>
            </a:r>
            <a:r>
              <a:rPr lang="en-US" sz="1600" dirty="0" err="1"/>
              <a:t>andRichard</a:t>
            </a:r>
            <a:r>
              <a:rPr lang="en-US" sz="1600" dirty="0"/>
              <a:t> Harshman. Indexing by latent semantic </a:t>
            </a:r>
            <a:r>
              <a:rPr lang="en-US" sz="1600" dirty="0" err="1"/>
              <a:t>analysis.Journal</a:t>
            </a:r>
            <a:r>
              <a:rPr lang="en-US" sz="1600" dirty="0"/>
              <a:t> of the </a:t>
            </a:r>
            <a:r>
              <a:rPr lang="en-US" sz="1600" dirty="0" err="1"/>
              <a:t>Americansociety</a:t>
            </a:r>
            <a:r>
              <a:rPr lang="en-US" sz="1600" dirty="0"/>
              <a:t> for information science, 41(6):391–407, 1990.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Thomas Hofmann. Probabilistic latent semantic indexing. </a:t>
            </a:r>
            <a:r>
              <a:rPr lang="en-US" sz="1600" dirty="0" err="1"/>
              <a:t>InProceedings</a:t>
            </a:r>
            <a:r>
              <a:rPr lang="en-US" sz="1600" dirty="0"/>
              <a:t> of the22nd annual international ACM SIGIR conference on Research and </a:t>
            </a:r>
            <a:r>
              <a:rPr lang="en-US" sz="1600" dirty="0" err="1"/>
              <a:t>developmentin</a:t>
            </a:r>
            <a:r>
              <a:rPr lang="en-US" sz="1600" dirty="0"/>
              <a:t> information retrieval, pages 50–57, 1999.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David M </a:t>
            </a:r>
            <a:r>
              <a:rPr lang="en-US" sz="1600" dirty="0" err="1"/>
              <a:t>Blei</a:t>
            </a:r>
            <a:r>
              <a:rPr lang="en-US" sz="1600" dirty="0"/>
              <a:t>. Probabilistic topic </a:t>
            </a:r>
            <a:r>
              <a:rPr lang="en-US" sz="1600" dirty="0" err="1"/>
              <a:t>models.Communications</a:t>
            </a:r>
            <a:r>
              <a:rPr lang="en-US" sz="1600" dirty="0"/>
              <a:t> of the ACM, 55(4):77–84, 2012.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Mayur </a:t>
            </a:r>
            <a:r>
              <a:rPr lang="en-US" sz="1600" dirty="0" err="1"/>
              <a:t>Datar</a:t>
            </a:r>
            <a:r>
              <a:rPr lang="en-US" sz="1600" dirty="0"/>
              <a:t>, Nicole </a:t>
            </a:r>
            <a:r>
              <a:rPr lang="en-US" sz="1600" dirty="0" err="1"/>
              <a:t>Immorlica</a:t>
            </a:r>
            <a:r>
              <a:rPr lang="en-US" sz="1600" dirty="0"/>
              <a:t>, Piotr </a:t>
            </a:r>
            <a:r>
              <a:rPr lang="en-US" sz="1600" dirty="0" err="1"/>
              <a:t>Indyk</a:t>
            </a:r>
            <a:r>
              <a:rPr lang="en-US" sz="1600" dirty="0"/>
              <a:t>, and </a:t>
            </a:r>
            <a:r>
              <a:rPr lang="en-US" sz="1600" dirty="0" err="1"/>
              <a:t>Vahab</a:t>
            </a:r>
            <a:r>
              <a:rPr lang="en-US" sz="1600" dirty="0"/>
              <a:t> S </a:t>
            </a:r>
            <a:r>
              <a:rPr lang="en-US" sz="1600" dirty="0" err="1"/>
              <a:t>Mirrokni</a:t>
            </a:r>
            <a:r>
              <a:rPr lang="en-US" sz="1600" dirty="0"/>
              <a:t>. Locality-sensitive hashing scheme based on p-stable distributions. </a:t>
            </a:r>
            <a:r>
              <a:rPr lang="en-US" sz="1600" dirty="0" err="1"/>
              <a:t>InProceedings</a:t>
            </a:r>
            <a:r>
              <a:rPr lang="en-US" sz="1600" dirty="0"/>
              <a:t> of </a:t>
            </a:r>
            <a:r>
              <a:rPr lang="en-US" sz="1600" dirty="0" err="1"/>
              <a:t>thetwentieth</a:t>
            </a:r>
            <a:r>
              <a:rPr lang="en-US" sz="1600" dirty="0"/>
              <a:t> annual symposium on Computational geometry, pages 253–262. ACM,2004.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575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4A38-79DB-1F49-BB8F-9FC818F8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0" y="2284849"/>
            <a:ext cx="6680200" cy="114415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C805B-26D9-CB45-B3E4-1E558BBAB8D1}"/>
              </a:ext>
            </a:extLst>
          </p:cNvPr>
          <p:cNvSpPr txBox="1"/>
          <p:nvPr/>
        </p:nvSpPr>
        <p:spPr>
          <a:xfrm>
            <a:off x="4210050" y="3429000"/>
            <a:ext cx="48429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Suthee</a:t>
            </a:r>
            <a:r>
              <a:rPr lang="en-US" sz="2400" dirty="0"/>
              <a:t> (Un) </a:t>
            </a:r>
            <a:r>
              <a:rPr lang="en-US" sz="2400" dirty="0" err="1"/>
              <a:t>Chaidaroon</a:t>
            </a:r>
            <a:endParaRPr lang="en-US" sz="2400" dirty="0"/>
          </a:p>
          <a:p>
            <a:r>
              <a:rPr lang="en-US" dirty="0"/>
              <a:t>Email: </a:t>
            </a:r>
            <a:r>
              <a:rPr lang="en-US" dirty="0" err="1"/>
              <a:t>schaidaroon@scu.edu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Suthee.Chaidaroon@walmartlabs.com</a:t>
            </a:r>
            <a:endParaRPr lang="en-US" dirty="0"/>
          </a:p>
          <a:p>
            <a:r>
              <a:rPr lang="en-US" dirty="0"/>
              <a:t>Webpage: https://unsuthee.github.io/</a:t>
            </a:r>
          </a:p>
        </p:txBody>
      </p:sp>
    </p:spTree>
    <p:extLst>
      <p:ext uri="{BB962C8B-B14F-4D97-AF65-F5344CB8AC3E}">
        <p14:creationId xmlns:p14="http://schemas.microsoft.com/office/powerpoint/2010/main" val="6846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BC9BE3-EDD0-3D4B-848F-11E0E26B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856924"/>
            <a:ext cx="4572000" cy="1144151"/>
          </a:xfrm>
        </p:spPr>
        <p:txBody>
          <a:bodyPr/>
          <a:lstStyle/>
          <a:p>
            <a:r>
              <a:rPr lang="en-US" dirty="0"/>
              <a:t>Literature Studies</a:t>
            </a:r>
          </a:p>
        </p:txBody>
      </p:sp>
    </p:spTree>
    <p:extLst>
      <p:ext uri="{BB962C8B-B14F-4D97-AF65-F5344CB8AC3E}">
        <p14:creationId xmlns:p14="http://schemas.microsoft.com/office/powerpoint/2010/main" val="414358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nta Clara Powerpoin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6641"/>
      </a:accent1>
      <a:accent2>
        <a:srgbClr val="495764"/>
      </a:accent2>
      <a:accent3>
        <a:srgbClr val="71001B"/>
      </a:accent3>
      <a:accent4>
        <a:srgbClr val="FFC000"/>
      </a:accent4>
      <a:accent5>
        <a:srgbClr val="9D9B7B"/>
      </a:accent5>
      <a:accent6>
        <a:srgbClr val="759C9A"/>
      </a:accent6>
      <a:hlink>
        <a:srgbClr val="9E1B3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C_0618_PresentationTemplate" id="{A843C71D-CC94-D44C-A351-0F45B2EBBCAA}" vid="{51B4CF40-D6F1-4F49-8E86-A25009FA316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C_0618_PresentationTemplate" id="{A843C71D-CC94-D44C-A351-0F45B2EBBCAA}" vid="{4596CD6F-A5C3-6442-8B99-8BFED41315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4414</Words>
  <Application>Microsoft Macintosh PowerPoint</Application>
  <PresentationFormat>Widescreen</PresentationFormat>
  <Paragraphs>1087</Paragraphs>
  <Slides>84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Arial Narrow</vt:lpstr>
      <vt:lpstr>Calibri</vt:lpstr>
      <vt:lpstr>Cambria Math</vt:lpstr>
      <vt:lpstr>Garamond</vt:lpstr>
      <vt:lpstr>Office Theme</vt:lpstr>
      <vt:lpstr>Custom Design</vt:lpstr>
      <vt:lpstr>Deep Generative Models  for Semantic Text Hashing</vt:lpstr>
      <vt:lpstr>Publications</vt:lpstr>
      <vt:lpstr>Overview</vt:lpstr>
      <vt:lpstr>Text Similarity Search is Everywhere</vt:lpstr>
      <vt:lpstr>The size of text corpus in the era of big data</vt:lpstr>
      <vt:lpstr>Challenge of similarity search on big data</vt:lpstr>
      <vt:lpstr>Semantic Hashing</vt:lpstr>
      <vt:lpstr>Advantage of semantic hashing</vt:lpstr>
      <vt:lpstr>Literature Studies</vt:lpstr>
      <vt:lpstr>Literature Studies</vt:lpstr>
      <vt:lpstr>Space Partitioning Methods </vt:lpstr>
      <vt:lpstr>Space Partitioning Methods </vt:lpstr>
      <vt:lpstr>Space Partitioning Methods</vt:lpstr>
      <vt:lpstr>Topic Model</vt:lpstr>
      <vt:lpstr>Topic Model</vt:lpstr>
      <vt:lpstr>Deep Hashing</vt:lpstr>
      <vt:lpstr>What we have learned so far</vt:lpstr>
      <vt:lpstr>Research Contributions</vt:lpstr>
      <vt:lpstr>Research Overview</vt:lpstr>
      <vt:lpstr>Research Overview</vt:lpstr>
      <vt:lpstr>PowerPoint Presentation</vt:lpstr>
      <vt:lpstr>Contribution</vt:lpstr>
      <vt:lpstr>Document Modeling</vt:lpstr>
      <vt:lpstr>Variational Lowerbound (1/2)</vt:lpstr>
      <vt:lpstr>Variational Lowerbound (2/2)</vt:lpstr>
      <vt:lpstr>Convert to Deep Learning model</vt:lpstr>
      <vt:lpstr>Model Architecture</vt:lpstr>
      <vt:lpstr>Quantization</vt:lpstr>
      <vt:lpstr>Evaluation</vt:lpstr>
      <vt:lpstr>Evaluation Results</vt:lpstr>
      <vt:lpstr>Evaluation Results</vt:lpstr>
      <vt:lpstr>Evaluation Results</vt:lpstr>
      <vt:lpstr>Evaluation Results</vt:lpstr>
      <vt:lpstr>Research Overview</vt:lpstr>
      <vt:lpstr>Supervised Learning Models (VDSH-S)</vt:lpstr>
      <vt:lpstr>Document Modeling (VDSH-S)</vt:lpstr>
      <vt:lpstr>Variational Lowerbound</vt:lpstr>
      <vt:lpstr>Model Architecture</vt:lpstr>
      <vt:lpstr>Document-specific Modeling (VDSH-SP)</vt:lpstr>
      <vt:lpstr>Private Document Modeling (VDSH-SP)</vt:lpstr>
      <vt:lpstr>Variational Lowerbound</vt:lpstr>
      <vt:lpstr>Model Architecture</vt:lpstr>
      <vt:lpstr>Evaluation Results</vt:lpstr>
      <vt:lpstr>Evaluation Results</vt:lpstr>
      <vt:lpstr>Evaluation Results</vt:lpstr>
      <vt:lpstr>Evaluation Results</vt:lpstr>
      <vt:lpstr>Preprocessing and Thresholding</vt:lpstr>
      <vt:lpstr>Qualitative Analysis</vt:lpstr>
      <vt:lpstr>Summary</vt:lpstr>
      <vt:lpstr>Research Overview</vt:lpstr>
      <vt:lpstr>PowerPoint Presentation</vt:lpstr>
      <vt:lpstr>Motivations</vt:lpstr>
      <vt:lpstr>Solution</vt:lpstr>
      <vt:lpstr>Top-K Documents are useful</vt:lpstr>
      <vt:lpstr>Neighbor Document Modeling </vt:lpstr>
      <vt:lpstr>Variational Lowerbound</vt:lpstr>
      <vt:lpstr>Model Architecture</vt:lpstr>
      <vt:lpstr>NbrReg+Doc</vt:lpstr>
      <vt:lpstr>Experiment Setup</vt:lpstr>
      <vt:lpstr>Experimental Results</vt:lpstr>
      <vt:lpstr>Summary</vt:lpstr>
      <vt:lpstr>Research Overview</vt:lpstr>
      <vt:lpstr>PowerPoint Presentation</vt:lpstr>
      <vt:lpstr>Motivation</vt:lpstr>
      <vt:lpstr>Document Connections</vt:lpstr>
      <vt:lpstr>Contribution </vt:lpstr>
      <vt:lpstr>Connection Model</vt:lpstr>
      <vt:lpstr>Neighborhood Sampling</vt:lpstr>
      <vt:lpstr>Variational Lowerbound</vt:lpstr>
      <vt:lpstr>Model Architecture</vt:lpstr>
      <vt:lpstr>Experimental Setup</vt:lpstr>
      <vt:lpstr>Experimental Results</vt:lpstr>
      <vt:lpstr>Experimental Results</vt:lpstr>
      <vt:lpstr>Experimental Results</vt:lpstr>
      <vt:lpstr>Neighborhood Sampling Methods</vt:lpstr>
      <vt:lpstr>Qualitative Analysis</vt:lpstr>
      <vt:lpstr>Summary</vt:lpstr>
      <vt:lpstr>Current Challenge and Future Directions</vt:lpstr>
      <vt:lpstr>Challenge and Future Directions</vt:lpstr>
      <vt:lpstr>Evaluation protocol</vt:lpstr>
      <vt:lpstr>Summary </vt:lpstr>
      <vt:lpstr>Thank you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Generative Models  for Semantic Text Hashing</dc:title>
  <dc:creator>Suthee Chaidaroon</dc:creator>
  <cp:lastModifiedBy>Suthee Chaidaroon</cp:lastModifiedBy>
  <cp:revision>18</cp:revision>
  <cp:lastPrinted>2020-03-03T01:02:43Z</cp:lastPrinted>
  <dcterms:created xsi:type="dcterms:W3CDTF">2020-02-24T09:54:00Z</dcterms:created>
  <dcterms:modified xsi:type="dcterms:W3CDTF">2020-03-03T23:32:53Z</dcterms:modified>
</cp:coreProperties>
</file>